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Default Extension="png" ContentType="image/png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  <p:sldId id="338" r:id="rId88"/>
    <p:sldId id="339" r:id="rId89"/>
    <p:sldId id="340" r:id="rId90"/>
    <p:sldId id="341" r:id="rId91"/>
    <p:sldId id="342" r:id="rId92"/>
    <p:sldId id="343" r:id="rId93"/>
    <p:sldId id="344" r:id="rId94"/>
    <p:sldId id="345" r:id="rId95"/>
    <p:sldId id="346" r:id="rId96"/>
    <p:sldId id="347" r:id="rId97"/>
    <p:sldId id="348" r:id="rId98"/>
    <p:sldId id="349" r:id="rId99"/>
    <p:sldId id="350" r:id="rId100"/>
    <p:sldId id="351" r:id="rId101"/>
    <p:sldId id="352" r:id="rId102"/>
    <p:sldId id="353" r:id="rId103"/>
    <p:sldId id="354" r:id="rId104"/>
    <p:sldId id="355" r:id="rId105"/>
    <p:sldId id="356" r:id="rId106"/>
    <p:sldId id="357" r:id="rId107"/>
  </p:sldIdLst>
  <p:sldSz cx="10058400" cy="7772400"/>
  <p:notesSz cx="10058400" cy="7772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Relationship Id="rId77" Type="http://schemas.openxmlformats.org/officeDocument/2006/relationships/slide" Target="slides/slide72.xml"/><Relationship Id="rId78" Type="http://schemas.openxmlformats.org/officeDocument/2006/relationships/slide" Target="slides/slide73.xml"/><Relationship Id="rId79" Type="http://schemas.openxmlformats.org/officeDocument/2006/relationships/slide" Target="slides/slide74.xml"/><Relationship Id="rId80" Type="http://schemas.openxmlformats.org/officeDocument/2006/relationships/slide" Target="slides/slide75.xml"/><Relationship Id="rId81" Type="http://schemas.openxmlformats.org/officeDocument/2006/relationships/slide" Target="slides/slide76.xml"/><Relationship Id="rId82" Type="http://schemas.openxmlformats.org/officeDocument/2006/relationships/slide" Target="slides/slide77.xml"/><Relationship Id="rId83" Type="http://schemas.openxmlformats.org/officeDocument/2006/relationships/slide" Target="slides/slide78.xml"/><Relationship Id="rId84" Type="http://schemas.openxmlformats.org/officeDocument/2006/relationships/slide" Target="slides/slide79.xml"/><Relationship Id="rId85" Type="http://schemas.openxmlformats.org/officeDocument/2006/relationships/slide" Target="slides/slide80.xml"/><Relationship Id="rId86" Type="http://schemas.openxmlformats.org/officeDocument/2006/relationships/slide" Target="slides/slide81.xml"/><Relationship Id="rId87" Type="http://schemas.openxmlformats.org/officeDocument/2006/relationships/slide" Target="slides/slide82.xml"/><Relationship Id="rId88" Type="http://schemas.openxmlformats.org/officeDocument/2006/relationships/slide" Target="slides/slide83.xml"/><Relationship Id="rId89" Type="http://schemas.openxmlformats.org/officeDocument/2006/relationships/slide" Target="slides/slide84.xml"/><Relationship Id="rId90" Type="http://schemas.openxmlformats.org/officeDocument/2006/relationships/slide" Target="slides/slide85.xml"/><Relationship Id="rId91" Type="http://schemas.openxmlformats.org/officeDocument/2006/relationships/slide" Target="slides/slide86.xml"/><Relationship Id="rId92" Type="http://schemas.openxmlformats.org/officeDocument/2006/relationships/slide" Target="slides/slide87.xml"/><Relationship Id="rId93" Type="http://schemas.openxmlformats.org/officeDocument/2006/relationships/slide" Target="slides/slide88.xml"/><Relationship Id="rId94" Type="http://schemas.openxmlformats.org/officeDocument/2006/relationships/slide" Target="slides/slide89.xml"/><Relationship Id="rId95" Type="http://schemas.openxmlformats.org/officeDocument/2006/relationships/slide" Target="slides/slide90.xml"/><Relationship Id="rId96" Type="http://schemas.openxmlformats.org/officeDocument/2006/relationships/slide" Target="slides/slide91.xml"/><Relationship Id="rId97" Type="http://schemas.openxmlformats.org/officeDocument/2006/relationships/slide" Target="slides/slide92.xml"/><Relationship Id="rId98" Type="http://schemas.openxmlformats.org/officeDocument/2006/relationships/slide" Target="slides/slide93.xml"/><Relationship Id="rId99" Type="http://schemas.openxmlformats.org/officeDocument/2006/relationships/slide" Target="slides/slide94.xml"/><Relationship Id="rId100" Type="http://schemas.openxmlformats.org/officeDocument/2006/relationships/slide" Target="slides/slide95.xml"/><Relationship Id="rId101" Type="http://schemas.openxmlformats.org/officeDocument/2006/relationships/slide" Target="slides/slide96.xml"/><Relationship Id="rId102" Type="http://schemas.openxmlformats.org/officeDocument/2006/relationships/slide" Target="slides/slide97.xml"/><Relationship Id="rId103" Type="http://schemas.openxmlformats.org/officeDocument/2006/relationships/slide" Target="slides/slide98.xml"/><Relationship Id="rId104" Type="http://schemas.openxmlformats.org/officeDocument/2006/relationships/slide" Target="slides/slide99.xml"/><Relationship Id="rId105" Type="http://schemas.openxmlformats.org/officeDocument/2006/relationships/slide" Target="slides/slide100.xml"/><Relationship Id="rId106" Type="http://schemas.openxmlformats.org/officeDocument/2006/relationships/slide" Target="slides/slide101.xml"/><Relationship Id="rId107" Type="http://schemas.openxmlformats.org/officeDocument/2006/relationships/slide" Target="slides/slide10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18819" y="1208797"/>
            <a:ext cx="8256270" cy="7829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8819" y="1208797"/>
            <a:ext cx="8256905" cy="7829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5137" y="2421615"/>
            <a:ext cx="8259445" cy="33153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
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
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01999" y="3466700"/>
            <a:ext cx="2289175" cy="34036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35" b="1">
                <a:latin typeface="Georgia"/>
                <a:cs typeface="Georgia"/>
              </a:rPr>
              <a:t>Clicker</a:t>
            </a:r>
            <a:r>
              <a:rPr dirty="0" sz="2050" spc="45" b="1">
                <a:latin typeface="Georgia"/>
                <a:cs typeface="Georgia"/>
              </a:rPr>
              <a:t> </a:t>
            </a:r>
            <a:r>
              <a:rPr dirty="0" sz="2050" spc="-70" b="1">
                <a:latin typeface="Georgia"/>
                <a:cs typeface="Georgia"/>
              </a:rPr>
              <a:t>Questions</a:t>
            </a:r>
            <a:endParaRPr sz="2050">
              <a:latin typeface="Georgia"/>
              <a:cs typeface="Georgi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2715183" y="3858926"/>
            <a:ext cx="4260850" cy="202311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algn="ctr" marR="12065">
              <a:lnSpc>
                <a:spcPct val="100000"/>
              </a:lnSpc>
              <a:spcBef>
                <a:spcPts val="114"/>
              </a:spcBef>
            </a:pPr>
            <a:r>
              <a:rPr dirty="0" sz="2050" spc="-105" b="0" i="1">
                <a:latin typeface="Bookman Old Style"/>
                <a:cs typeface="Bookman Old Style"/>
              </a:rPr>
              <a:t>Modern</a:t>
            </a:r>
            <a:r>
              <a:rPr dirty="0" sz="2050" spc="-35" b="0" i="1">
                <a:latin typeface="Bookman Old Style"/>
                <a:cs typeface="Bookman Old Style"/>
              </a:rPr>
              <a:t> </a:t>
            </a:r>
            <a:r>
              <a:rPr dirty="0" sz="2050" spc="-10" b="0" i="1">
                <a:latin typeface="Bookman Old Style"/>
                <a:cs typeface="Bookman Old Style"/>
              </a:rPr>
              <a:t>Physics</a:t>
            </a:r>
            <a:endParaRPr sz="2050">
              <a:latin typeface="Bookman Old Style"/>
              <a:cs typeface="Bookman Old Style"/>
            </a:endParaRPr>
          </a:p>
          <a:p>
            <a:pPr algn="ctr" marL="12700" marR="5080">
              <a:lnSpc>
                <a:spcPct val="101200"/>
              </a:lnSpc>
            </a:pPr>
            <a:r>
              <a:rPr dirty="0" sz="2050">
                <a:latin typeface="Times New Roman"/>
                <a:cs typeface="Times New Roman"/>
              </a:rPr>
              <a:t>Chapter</a:t>
            </a:r>
            <a:r>
              <a:rPr dirty="0" sz="2050" spc="95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5:</a:t>
            </a:r>
            <a:r>
              <a:rPr dirty="0" sz="2050" spc="320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“The</a:t>
            </a:r>
            <a:r>
              <a:rPr dirty="0" sz="2050" spc="105">
                <a:latin typeface="Times New Roman"/>
                <a:cs typeface="Times New Roman"/>
              </a:rPr>
              <a:t> </a:t>
            </a:r>
            <a:r>
              <a:rPr dirty="0" sz="2050" spc="15">
                <a:latin typeface="Times New Roman"/>
                <a:cs typeface="Times New Roman"/>
              </a:rPr>
              <a:t>S</a:t>
            </a:r>
            <a:r>
              <a:rPr dirty="0" sz="2050" spc="-45">
                <a:latin typeface="Times New Roman"/>
                <a:cs typeface="Times New Roman"/>
              </a:rPr>
              <a:t>c</a:t>
            </a:r>
            <a:r>
              <a:rPr dirty="0" sz="2050" spc="15">
                <a:latin typeface="Times New Roman"/>
                <a:cs typeface="Times New Roman"/>
              </a:rPr>
              <a:t>hr</a:t>
            </a:r>
            <a:r>
              <a:rPr dirty="0" sz="2050" spc="-1019">
                <a:latin typeface="Times New Roman"/>
                <a:cs typeface="Times New Roman"/>
              </a:rPr>
              <a:t>o</a:t>
            </a:r>
            <a:r>
              <a:rPr dirty="0" sz="2050" spc="10">
                <a:latin typeface="Times New Roman"/>
                <a:cs typeface="Times New Roman"/>
              </a:rPr>
              <a:t>¨</a:t>
            </a:r>
            <a:r>
              <a:rPr dirty="0" sz="2050" spc="15">
                <a:latin typeface="Times New Roman"/>
                <a:cs typeface="Times New Roman"/>
              </a:rPr>
              <a:t>dinger</a:t>
            </a:r>
            <a:r>
              <a:rPr dirty="0" sz="2050" spc="105">
                <a:latin typeface="Times New Roman"/>
                <a:cs typeface="Times New Roman"/>
              </a:rPr>
              <a:t> </a:t>
            </a:r>
            <a:r>
              <a:rPr dirty="0" sz="2050" spc="-10">
                <a:latin typeface="Times New Roman"/>
                <a:cs typeface="Times New Roman"/>
              </a:rPr>
              <a:t>Equation” </a:t>
            </a:r>
            <a:r>
              <a:rPr dirty="0" sz="2050">
                <a:latin typeface="Times New Roman"/>
                <a:cs typeface="Times New Roman"/>
              </a:rPr>
              <a:t>Cambridge</a:t>
            </a:r>
            <a:r>
              <a:rPr dirty="0" sz="2050" spc="-60">
                <a:latin typeface="Times New Roman"/>
                <a:cs typeface="Times New Roman"/>
              </a:rPr>
              <a:t> </a:t>
            </a:r>
            <a:r>
              <a:rPr dirty="0" sz="2050" spc="-10">
                <a:latin typeface="Times New Roman"/>
                <a:cs typeface="Times New Roman"/>
              </a:rPr>
              <a:t>University</a:t>
            </a:r>
            <a:r>
              <a:rPr dirty="0" sz="2050" spc="-60">
                <a:latin typeface="Times New Roman"/>
                <a:cs typeface="Times New Roman"/>
              </a:rPr>
              <a:t> </a:t>
            </a:r>
            <a:r>
              <a:rPr dirty="0" sz="2050" spc="-10">
                <a:latin typeface="Times New Roman"/>
                <a:cs typeface="Times New Roman"/>
              </a:rPr>
              <a:t>Press felderbooks.com</a:t>
            </a:r>
            <a:endParaRPr sz="2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735"/>
              </a:spcBef>
            </a:pPr>
            <a:endParaRPr sz="2050">
              <a:latin typeface="Times New Roman"/>
              <a:cs typeface="Times New Roman"/>
            </a:endParaRPr>
          </a:p>
          <a:p>
            <a:pPr algn="ctr" marL="2540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by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Gary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Felder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Kenny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Felder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3844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5.1.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FORCE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POTENTIAL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ENERGY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10"/>
              <a:t>If</a:t>
            </a:r>
            <a:r>
              <a:rPr dirty="0" spc="-60"/>
              <a:t> </a:t>
            </a:r>
            <a:r>
              <a:rPr dirty="0" spc="-150"/>
              <a:t>we</a:t>
            </a:r>
            <a:r>
              <a:rPr dirty="0"/>
              <a:t> tell</a:t>
            </a:r>
            <a:r>
              <a:rPr dirty="0" spc="-30"/>
              <a:t> </a:t>
            </a:r>
            <a:r>
              <a:rPr dirty="0" spc="-20"/>
              <a:t>you</a:t>
            </a:r>
            <a:r>
              <a:rPr dirty="0" spc="-25"/>
              <a:t> </a:t>
            </a:r>
            <a:r>
              <a:rPr dirty="0" spc="114"/>
              <a:t>that</a:t>
            </a:r>
            <a:r>
              <a:rPr dirty="0" spc="-35"/>
              <a:t> </a:t>
            </a:r>
            <a:r>
              <a:rPr dirty="0"/>
              <a:t>“At</a:t>
            </a:r>
            <a:r>
              <a:rPr dirty="0" spc="-25"/>
              <a:t> </a:t>
            </a:r>
            <a:r>
              <a:rPr dirty="0" spc="280" i="1">
                <a:latin typeface="Times New Roman"/>
                <a:cs typeface="Times New Roman"/>
              </a:rPr>
              <a:t>x</a:t>
            </a:r>
            <a:r>
              <a:rPr dirty="0" spc="60" i="1">
                <a:latin typeface="Times New Roman"/>
                <a:cs typeface="Times New Roman"/>
              </a:rPr>
              <a:t> </a:t>
            </a:r>
            <a:r>
              <a:rPr dirty="0" spc="385"/>
              <a:t>=</a:t>
            </a:r>
            <a:r>
              <a:rPr dirty="0" spc="60"/>
              <a:t> </a:t>
            </a:r>
            <a:r>
              <a:rPr dirty="0" spc="-60"/>
              <a:t>10</a:t>
            </a:r>
            <a:r>
              <a:rPr dirty="0" spc="-25"/>
              <a:t> </a:t>
            </a:r>
            <a:r>
              <a:rPr dirty="0"/>
              <a:t>this</a:t>
            </a:r>
            <a:r>
              <a:rPr dirty="0" spc="-30"/>
              <a:t> </a:t>
            </a:r>
            <a:r>
              <a:rPr dirty="0" spc="-10"/>
              <a:t>object’s</a:t>
            </a:r>
            <a:r>
              <a:rPr dirty="0" spc="-30"/>
              <a:t> </a:t>
            </a:r>
            <a:r>
              <a:rPr dirty="0"/>
              <a:t>potential</a:t>
            </a:r>
            <a:r>
              <a:rPr dirty="0" spc="-25"/>
              <a:t> </a:t>
            </a:r>
            <a:r>
              <a:rPr dirty="0" spc="-20"/>
              <a:t>energy</a:t>
            </a:r>
            <a:r>
              <a:rPr dirty="0" spc="-30"/>
              <a:t> </a:t>
            </a:r>
            <a:r>
              <a:rPr dirty="0"/>
              <a:t>is</a:t>
            </a:r>
            <a:r>
              <a:rPr dirty="0" spc="-30"/>
              <a:t> </a:t>
            </a:r>
            <a:r>
              <a:rPr dirty="0" spc="-20"/>
              <a:t>neg- </a:t>
            </a:r>
            <a:r>
              <a:rPr dirty="0"/>
              <a:t>ative,”</a:t>
            </a:r>
            <a:r>
              <a:rPr dirty="0" spc="180"/>
              <a:t> </a:t>
            </a:r>
            <a:r>
              <a:rPr dirty="0"/>
              <a:t>what</a:t>
            </a:r>
            <a:r>
              <a:rPr dirty="0" spc="170"/>
              <a:t> </a:t>
            </a:r>
            <a:r>
              <a:rPr dirty="0"/>
              <a:t>can</a:t>
            </a:r>
            <a:r>
              <a:rPr dirty="0" spc="175"/>
              <a:t> </a:t>
            </a:r>
            <a:r>
              <a:rPr dirty="0"/>
              <a:t>you</a:t>
            </a:r>
            <a:r>
              <a:rPr dirty="0" spc="175"/>
              <a:t> </a:t>
            </a:r>
            <a:r>
              <a:rPr dirty="0"/>
              <a:t>conclude</a:t>
            </a:r>
            <a:r>
              <a:rPr dirty="0" spc="170"/>
              <a:t> </a:t>
            </a:r>
            <a:r>
              <a:rPr dirty="0" spc="50"/>
              <a:t>about</a:t>
            </a:r>
            <a:r>
              <a:rPr dirty="0" spc="175"/>
              <a:t> </a:t>
            </a:r>
            <a:r>
              <a:rPr dirty="0"/>
              <a:t>the</a:t>
            </a:r>
            <a:r>
              <a:rPr dirty="0" spc="170"/>
              <a:t> </a:t>
            </a:r>
            <a:r>
              <a:rPr dirty="0"/>
              <a:t>behavior</a:t>
            </a:r>
            <a:r>
              <a:rPr dirty="0" spc="175"/>
              <a:t> </a:t>
            </a:r>
            <a:r>
              <a:rPr dirty="0"/>
              <a:t>of</a:t>
            </a:r>
            <a:r>
              <a:rPr dirty="0" spc="170"/>
              <a:t> </a:t>
            </a:r>
            <a:r>
              <a:rPr dirty="0"/>
              <a:t>the</a:t>
            </a:r>
            <a:r>
              <a:rPr dirty="0" spc="175"/>
              <a:t> </a:t>
            </a:r>
            <a:r>
              <a:rPr dirty="0" spc="-10"/>
              <a:t>object? </a:t>
            </a:r>
            <a:r>
              <a:rPr dirty="0"/>
              <a:t>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/>
              <a:t>The</a:t>
            </a:r>
            <a:r>
              <a:rPr dirty="0" spc="130"/>
              <a:t> </a:t>
            </a:r>
            <a:r>
              <a:rPr dirty="0"/>
              <a:t>object</a:t>
            </a:r>
            <a:r>
              <a:rPr dirty="0" spc="130"/>
              <a:t> </a:t>
            </a:r>
            <a:r>
              <a:rPr dirty="0" spc="-20"/>
              <a:t>will</a:t>
            </a:r>
            <a:r>
              <a:rPr dirty="0" spc="130"/>
              <a:t> </a:t>
            </a:r>
            <a:r>
              <a:rPr dirty="0"/>
              <a:t>tend</a:t>
            </a:r>
            <a:r>
              <a:rPr dirty="0" spc="130"/>
              <a:t> </a:t>
            </a:r>
            <a:r>
              <a:rPr dirty="0"/>
              <a:t>to</a:t>
            </a:r>
            <a:r>
              <a:rPr dirty="0" spc="130"/>
              <a:t> </a:t>
            </a:r>
            <a:r>
              <a:rPr dirty="0" spc="-30"/>
              <a:t>move</a:t>
            </a:r>
            <a:r>
              <a:rPr dirty="0" spc="120"/>
              <a:t> </a:t>
            </a:r>
            <a:r>
              <a:rPr dirty="0"/>
              <a:t>toward</a:t>
            </a:r>
            <a:r>
              <a:rPr dirty="0" spc="125"/>
              <a:t> </a:t>
            </a:r>
            <a:r>
              <a:rPr dirty="0" spc="280" i="1">
                <a:latin typeface="Times New Roman"/>
                <a:cs typeface="Times New Roman"/>
              </a:rPr>
              <a:t>x</a:t>
            </a:r>
            <a:r>
              <a:rPr dirty="0" spc="70" i="1">
                <a:latin typeface="Times New Roman"/>
                <a:cs typeface="Times New Roman"/>
              </a:rPr>
              <a:t> </a:t>
            </a:r>
            <a:r>
              <a:rPr dirty="0" spc="385"/>
              <a:t>=</a:t>
            </a:r>
            <a:r>
              <a:rPr dirty="0" spc="70"/>
              <a:t> </a:t>
            </a:r>
            <a:r>
              <a:rPr dirty="0" spc="-25"/>
              <a:t>10.</a:t>
            </a: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/>
              <a:t>The</a:t>
            </a:r>
            <a:r>
              <a:rPr dirty="0" spc="95"/>
              <a:t> </a:t>
            </a:r>
            <a:r>
              <a:rPr dirty="0"/>
              <a:t>object</a:t>
            </a:r>
            <a:r>
              <a:rPr dirty="0" spc="95"/>
              <a:t> </a:t>
            </a:r>
            <a:r>
              <a:rPr dirty="0" spc="-20"/>
              <a:t>will</a:t>
            </a:r>
            <a:r>
              <a:rPr dirty="0" spc="100"/>
              <a:t> </a:t>
            </a:r>
            <a:r>
              <a:rPr dirty="0"/>
              <a:t>tend</a:t>
            </a:r>
            <a:r>
              <a:rPr dirty="0" spc="95"/>
              <a:t> </a:t>
            </a:r>
            <a:r>
              <a:rPr dirty="0"/>
              <a:t>to</a:t>
            </a:r>
            <a:r>
              <a:rPr dirty="0" spc="95"/>
              <a:t> </a:t>
            </a:r>
            <a:r>
              <a:rPr dirty="0" spc="-30"/>
              <a:t>move</a:t>
            </a:r>
            <a:r>
              <a:rPr dirty="0" spc="90"/>
              <a:t> </a:t>
            </a:r>
            <a:r>
              <a:rPr dirty="0" spc="-10"/>
              <a:t>away</a:t>
            </a:r>
            <a:r>
              <a:rPr dirty="0" spc="95"/>
              <a:t> </a:t>
            </a:r>
            <a:r>
              <a:rPr dirty="0"/>
              <a:t>from</a:t>
            </a:r>
            <a:r>
              <a:rPr dirty="0" spc="95"/>
              <a:t> </a:t>
            </a:r>
            <a:r>
              <a:rPr dirty="0" spc="280" i="1">
                <a:latin typeface="Times New Roman"/>
                <a:cs typeface="Times New Roman"/>
              </a:rPr>
              <a:t>x</a:t>
            </a:r>
            <a:r>
              <a:rPr dirty="0" spc="40" i="1">
                <a:latin typeface="Times New Roman"/>
                <a:cs typeface="Times New Roman"/>
              </a:rPr>
              <a:t> </a:t>
            </a:r>
            <a:r>
              <a:rPr dirty="0" spc="385"/>
              <a:t>=</a:t>
            </a:r>
            <a:r>
              <a:rPr dirty="0" spc="35"/>
              <a:t> </a:t>
            </a:r>
            <a:r>
              <a:rPr dirty="0" spc="-25"/>
              <a:t>10.</a:t>
            </a: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/>
              <a:t>The</a:t>
            </a:r>
            <a:r>
              <a:rPr dirty="0" spc="155"/>
              <a:t> </a:t>
            </a:r>
            <a:r>
              <a:rPr dirty="0"/>
              <a:t>object</a:t>
            </a:r>
            <a:r>
              <a:rPr dirty="0" spc="155"/>
              <a:t> </a:t>
            </a:r>
            <a:r>
              <a:rPr dirty="0"/>
              <a:t>cannot</a:t>
            </a:r>
            <a:r>
              <a:rPr dirty="0" spc="155"/>
              <a:t> </a:t>
            </a:r>
            <a:r>
              <a:rPr dirty="0" spc="-20"/>
              <a:t>physically</a:t>
            </a:r>
            <a:r>
              <a:rPr dirty="0" spc="155"/>
              <a:t> </a:t>
            </a:r>
            <a:r>
              <a:rPr dirty="0"/>
              <a:t>be</a:t>
            </a:r>
            <a:r>
              <a:rPr dirty="0" spc="155"/>
              <a:t> </a:t>
            </a:r>
            <a:r>
              <a:rPr dirty="0" spc="120"/>
              <a:t>at</a:t>
            </a:r>
            <a:r>
              <a:rPr dirty="0" spc="160"/>
              <a:t> </a:t>
            </a:r>
            <a:r>
              <a:rPr dirty="0" spc="280" i="1">
                <a:latin typeface="Times New Roman"/>
                <a:cs typeface="Times New Roman"/>
              </a:rPr>
              <a:t>x</a:t>
            </a:r>
            <a:r>
              <a:rPr dirty="0" spc="95" i="1">
                <a:latin typeface="Times New Roman"/>
                <a:cs typeface="Times New Roman"/>
              </a:rPr>
              <a:t> </a:t>
            </a:r>
            <a:r>
              <a:rPr dirty="0" spc="385"/>
              <a:t>=</a:t>
            </a:r>
            <a:r>
              <a:rPr dirty="0" spc="90"/>
              <a:t> </a:t>
            </a:r>
            <a:r>
              <a:rPr dirty="0" spc="-25"/>
              <a:t>10.</a:t>
            </a:r>
          </a:p>
          <a:p>
            <a:pPr marL="386080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pc="-25"/>
              <a:t>You</a:t>
            </a:r>
            <a:r>
              <a:rPr dirty="0" spc="75"/>
              <a:t> </a:t>
            </a:r>
            <a:r>
              <a:rPr dirty="0"/>
              <a:t>won’t</a:t>
            </a:r>
            <a:r>
              <a:rPr dirty="0" spc="85"/>
              <a:t> </a:t>
            </a:r>
            <a:r>
              <a:rPr dirty="0"/>
              <a:t>tell</a:t>
            </a:r>
            <a:r>
              <a:rPr dirty="0" spc="80"/>
              <a:t> </a:t>
            </a:r>
            <a:r>
              <a:rPr dirty="0"/>
              <a:t>me</a:t>
            </a:r>
            <a:r>
              <a:rPr dirty="0" spc="85"/>
              <a:t> </a:t>
            </a:r>
            <a:r>
              <a:rPr dirty="0" spc="90"/>
              <a:t>that,</a:t>
            </a:r>
            <a:r>
              <a:rPr dirty="0" spc="95"/>
              <a:t> </a:t>
            </a:r>
            <a:r>
              <a:rPr dirty="0"/>
              <a:t>because</a:t>
            </a:r>
            <a:r>
              <a:rPr dirty="0" spc="80"/>
              <a:t> </a:t>
            </a:r>
            <a:r>
              <a:rPr dirty="0"/>
              <a:t>a</a:t>
            </a:r>
            <a:r>
              <a:rPr dirty="0" spc="85"/>
              <a:t> </a:t>
            </a:r>
            <a:r>
              <a:rPr dirty="0"/>
              <a:t>negative</a:t>
            </a:r>
            <a:r>
              <a:rPr dirty="0" spc="85"/>
              <a:t> </a:t>
            </a:r>
            <a:r>
              <a:rPr dirty="0"/>
              <a:t>potential</a:t>
            </a:r>
            <a:r>
              <a:rPr dirty="0" spc="85"/>
              <a:t> </a:t>
            </a:r>
            <a:r>
              <a:rPr dirty="0"/>
              <a:t>energy</a:t>
            </a:r>
            <a:r>
              <a:rPr dirty="0" spc="85"/>
              <a:t> </a:t>
            </a:r>
            <a:r>
              <a:rPr dirty="0" spc="-25"/>
              <a:t>is </a:t>
            </a:r>
            <a:r>
              <a:rPr dirty="0" spc="-25"/>
              <a:t>	</a:t>
            </a:r>
            <a:r>
              <a:rPr dirty="0" spc="-10"/>
              <a:t>impossible.</a:t>
            </a:r>
          </a:p>
          <a:p>
            <a:pPr marL="386715" marR="5080" indent="-34988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/>
              <a:t>A</a:t>
            </a:r>
            <a:r>
              <a:rPr dirty="0" spc="-75"/>
              <a:t> </a:t>
            </a:r>
            <a:r>
              <a:rPr dirty="0" spc="-10"/>
              <a:t>negative</a:t>
            </a:r>
            <a:r>
              <a:rPr dirty="0" spc="-75"/>
              <a:t> </a:t>
            </a:r>
            <a:r>
              <a:rPr dirty="0"/>
              <a:t>potential</a:t>
            </a:r>
            <a:r>
              <a:rPr dirty="0" spc="-75"/>
              <a:t> </a:t>
            </a:r>
            <a:r>
              <a:rPr dirty="0" spc="-25"/>
              <a:t>energy</a:t>
            </a:r>
            <a:r>
              <a:rPr dirty="0" spc="-75"/>
              <a:t> </a:t>
            </a:r>
            <a:r>
              <a:rPr dirty="0" spc="-50"/>
              <a:t>is</a:t>
            </a:r>
            <a:r>
              <a:rPr dirty="0" spc="-70"/>
              <a:t> </a:t>
            </a:r>
            <a:r>
              <a:rPr dirty="0" spc="-25"/>
              <a:t>possible,</a:t>
            </a:r>
            <a:r>
              <a:rPr dirty="0" spc="-35"/>
              <a:t> </a:t>
            </a:r>
            <a:r>
              <a:rPr dirty="0" spc="80"/>
              <a:t>but</a:t>
            </a:r>
            <a:r>
              <a:rPr dirty="0" spc="-75"/>
              <a:t> </a:t>
            </a:r>
            <a:r>
              <a:rPr dirty="0" spc="65"/>
              <a:t>it</a:t>
            </a:r>
            <a:r>
              <a:rPr dirty="0" spc="-75"/>
              <a:t> </a:t>
            </a:r>
            <a:r>
              <a:rPr dirty="0" spc="-10"/>
              <a:t>doesn’t</a:t>
            </a:r>
            <a:r>
              <a:rPr dirty="0" spc="-75"/>
              <a:t> </a:t>
            </a:r>
            <a:r>
              <a:rPr dirty="0" spc="-10"/>
              <a:t>physically </a:t>
            </a:r>
            <a:r>
              <a:rPr dirty="0" spc="-10"/>
              <a:t>	</a:t>
            </a:r>
            <a:r>
              <a:rPr dirty="0"/>
              <a:t>tell</a:t>
            </a:r>
            <a:r>
              <a:rPr dirty="0" spc="35"/>
              <a:t> </a:t>
            </a:r>
            <a:r>
              <a:rPr dirty="0"/>
              <a:t>you</a:t>
            </a:r>
            <a:r>
              <a:rPr dirty="0" spc="50"/>
              <a:t> </a:t>
            </a:r>
            <a:r>
              <a:rPr dirty="0" spc="-10"/>
              <a:t>anything.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9869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5.6.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TIME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EVOLUTION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WAVEFUNCTION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905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100"/>
              <a:t>If</a:t>
            </a:r>
            <a:r>
              <a:rPr dirty="0" spc="-55"/>
              <a:t> two</a:t>
            </a:r>
            <a:r>
              <a:rPr dirty="0" spc="-100"/>
              <a:t> </a:t>
            </a:r>
            <a:r>
              <a:rPr dirty="0" spc="-35"/>
              <a:t>different</a:t>
            </a:r>
            <a:r>
              <a:rPr dirty="0" spc="-114"/>
              <a:t> </a:t>
            </a:r>
            <a:r>
              <a:rPr dirty="0" spc="-35"/>
              <a:t>energy</a:t>
            </a:r>
            <a:r>
              <a:rPr dirty="0" spc="-95"/>
              <a:t> </a:t>
            </a:r>
            <a:r>
              <a:rPr dirty="0" spc="-10"/>
              <a:t>eigenstates</a:t>
            </a:r>
            <a:r>
              <a:rPr dirty="0" spc="-70"/>
              <a:t> </a:t>
            </a:r>
            <a:r>
              <a:rPr dirty="0" spc="-180"/>
              <a:t>of</a:t>
            </a:r>
            <a:r>
              <a:rPr dirty="0" spc="30"/>
              <a:t> </a:t>
            </a:r>
            <a:r>
              <a:rPr dirty="0"/>
              <a:t>a</a:t>
            </a:r>
            <a:r>
              <a:rPr dirty="0" spc="-75"/>
              <a:t> </a:t>
            </a:r>
            <a:r>
              <a:rPr dirty="0" spc="-10"/>
              <a:t>system</a:t>
            </a:r>
            <a:r>
              <a:rPr dirty="0" spc="-65"/>
              <a:t> </a:t>
            </a:r>
            <a:r>
              <a:rPr dirty="0" spc="-55"/>
              <a:t>have</a:t>
            </a:r>
            <a:r>
              <a:rPr dirty="0" spc="-65"/>
              <a:t> </a:t>
            </a:r>
            <a:r>
              <a:rPr dirty="0"/>
              <a:t>the</a:t>
            </a:r>
            <a:r>
              <a:rPr dirty="0" spc="-70"/>
              <a:t> </a:t>
            </a:r>
            <a:r>
              <a:rPr dirty="0" spc="-20"/>
              <a:t>same</a:t>
            </a:r>
            <a:r>
              <a:rPr dirty="0" spc="-75"/>
              <a:t> </a:t>
            </a:r>
            <a:r>
              <a:rPr dirty="0" spc="-10"/>
              <a:t>energy </a:t>
            </a:r>
            <a:r>
              <a:rPr dirty="0" spc="-40"/>
              <a:t>eigenvalue</a:t>
            </a:r>
            <a:r>
              <a:rPr dirty="0" spc="130"/>
              <a:t> </a:t>
            </a:r>
            <a:r>
              <a:rPr dirty="0"/>
              <a:t>as</a:t>
            </a:r>
            <a:r>
              <a:rPr dirty="0" spc="135"/>
              <a:t> </a:t>
            </a:r>
            <a:r>
              <a:rPr dirty="0"/>
              <a:t>each</a:t>
            </a:r>
            <a:r>
              <a:rPr dirty="0" spc="135"/>
              <a:t> </a:t>
            </a:r>
            <a:r>
              <a:rPr dirty="0"/>
              <a:t>other,</a:t>
            </a:r>
            <a:r>
              <a:rPr dirty="0" spc="140"/>
              <a:t> </a:t>
            </a:r>
            <a:r>
              <a:rPr dirty="0"/>
              <a:t>they</a:t>
            </a:r>
            <a:r>
              <a:rPr dirty="0" spc="135"/>
              <a:t> </a:t>
            </a:r>
            <a:r>
              <a:rPr dirty="0"/>
              <a:t>are</a:t>
            </a:r>
            <a:r>
              <a:rPr dirty="0" spc="135"/>
              <a:t> </a:t>
            </a:r>
            <a:r>
              <a:rPr dirty="0"/>
              <a:t>said</a:t>
            </a:r>
            <a:r>
              <a:rPr dirty="0" spc="135"/>
              <a:t> </a:t>
            </a:r>
            <a:r>
              <a:rPr dirty="0"/>
              <a:t>to</a:t>
            </a:r>
            <a:r>
              <a:rPr dirty="0" spc="135"/>
              <a:t> </a:t>
            </a:r>
            <a:r>
              <a:rPr dirty="0"/>
              <a:t>be</a:t>
            </a:r>
            <a:r>
              <a:rPr dirty="0" spc="135"/>
              <a:t> </a:t>
            </a:r>
            <a:r>
              <a:rPr dirty="0"/>
              <a:t>“degenerate.”</a:t>
            </a:r>
            <a:r>
              <a:rPr dirty="0" spc="430"/>
              <a:t> </a:t>
            </a:r>
            <a:r>
              <a:rPr dirty="0"/>
              <a:t>If</a:t>
            </a:r>
            <a:r>
              <a:rPr dirty="0" spc="135"/>
              <a:t> </a:t>
            </a:r>
            <a:r>
              <a:rPr dirty="0" spc="-25"/>
              <a:t>the </a:t>
            </a:r>
            <a:r>
              <a:rPr dirty="0"/>
              <a:t>system</a:t>
            </a:r>
            <a:r>
              <a:rPr dirty="0" spc="65"/>
              <a:t> </a:t>
            </a:r>
            <a:r>
              <a:rPr dirty="0"/>
              <a:t>of</a:t>
            </a:r>
            <a:r>
              <a:rPr dirty="0" spc="80"/>
              <a:t> </a:t>
            </a:r>
            <a:r>
              <a:rPr dirty="0"/>
              <a:t>a</a:t>
            </a:r>
            <a:r>
              <a:rPr dirty="0" spc="80"/>
              <a:t> </a:t>
            </a:r>
            <a:r>
              <a:rPr dirty="0" spc="50"/>
              <a:t>state</a:t>
            </a:r>
            <a:r>
              <a:rPr dirty="0" spc="75"/>
              <a:t> </a:t>
            </a:r>
            <a:r>
              <a:rPr dirty="0"/>
              <a:t>is</a:t>
            </a:r>
            <a:r>
              <a:rPr dirty="0" spc="75"/>
              <a:t> </a:t>
            </a:r>
            <a:r>
              <a:rPr dirty="0"/>
              <a:t>currently</a:t>
            </a:r>
            <a:r>
              <a:rPr dirty="0" spc="80"/>
              <a:t> </a:t>
            </a:r>
            <a:r>
              <a:rPr dirty="0"/>
              <a:t>the</a:t>
            </a:r>
            <a:r>
              <a:rPr dirty="0" spc="75"/>
              <a:t> </a:t>
            </a:r>
            <a:r>
              <a:rPr dirty="0"/>
              <a:t>superposition</a:t>
            </a:r>
            <a:r>
              <a:rPr dirty="0" spc="80"/>
              <a:t> </a:t>
            </a:r>
            <a:r>
              <a:rPr dirty="0"/>
              <a:t>of</a:t>
            </a:r>
            <a:r>
              <a:rPr dirty="0" spc="80"/>
              <a:t> </a:t>
            </a:r>
            <a:r>
              <a:rPr dirty="0"/>
              <a:t>two</a:t>
            </a:r>
            <a:r>
              <a:rPr dirty="0" spc="80"/>
              <a:t> </a:t>
            </a:r>
            <a:r>
              <a:rPr dirty="0" spc="-10"/>
              <a:t>degenerate </a:t>
            </a:r>
            <a:r>
              <a:rPr dirty="0"/>
              <a:t>eigenstates, </a:t>
            </a:r>
            <a:r>
              <a:rPr dirty="0" spc="-20"/>
              <a:t>will</a:t>
            </a:r>
            <a:r>
              <a:rPr dirty="0" spc="10"/>
              <a:t> </a:t>
            </a:r>
            <a:r>
              <a:rPr dirty="0"/>
              <a:t>its</a:t>
            </a:r>
            <a:r>
              <a:rPr dirty="0" spc="10"/>
              <a:t> </a:t>
            </a:r>
            <a:r>
              <a:rPr dirty="0"/>
              <a:t>position</a:t>
            </a:r>
            <a:r>
              <a:rPr dirty="0" spc="10"/>
              <a:t> </a:t>
            </a:r>
            <a:r>
              <a:rPr dirty="0"/>
              <a:t>probabilities</a:t>
            </a:r>
            <a:r>
              <a:rPr dirty="0" spc="10"/>
              <a:t> </a:t>
            </a:r>
            <a:r>
              <a:rPr dirty="0"/>
              <a:t>change</a:t>
            </a:r>
            <a:r>
              <a:rPr dirty="0" spc="5"/>
              <a:t> </a:t>
            </a:r>
            <a:r>
              <a:rPr dirty="0" spc="-10"/>
              <a:t>over</a:t>
            </a:r>
            <a:r>
              <a:rPr dirty="0" spc="10"/>
              <a:t> </a:t>
            </a:r>
            <a:r>
              <a:rPr dirty="0" spc="-10"/>
              <a:t>time?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82358" y="2929545"/>
            <a:ext cx="8318500" cy="154241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48895" marR="30480" indent="-11430">
              <a:lnSpc>
                <a:spcPct val="101699"/>
              </a:lnSpc>
              <a:spcBef>
                <a:spcPts val="75"/>
              </a:spcBef>
            </a:pPr>
            <a:r>
              <a:rPr dirty="0" sz="2450" b="1">
                <a:latin typeface="Georgia"/>
                <a:cs typeface="Georgia"/>
              </a:rPr>
              <a:t>Solution:</a:t>
            </a:r>
            <a:r>
              <a:rPr dirty="0" sz="2450" spc="195" b="1">
                <a:latin typeface="Georgia"/>
                <a:cs typeface="Georgia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No.</a:t>
            </a:r>
            <a:r>
              <a:rPr dirty="0" sz="2450" spc="70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Both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terms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will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get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multplied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by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ex- </a:t>
            </a:r>
            <a:r>
              <a:rPr dirty="0" sz="2450">
                <a:latin typeface="Times New Roman"/>
                <a:cs typeface="Times New Roman"/>
              </a:rPr>
              <a:t>ponential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155" i="1">
                <a:latin typeface="Times New Roman"/>
                <a:cs typeface="Times New Roman"/>
              </a:rPr>
              <a:t>e</a:t>
            </a:r>
            <a:r>
              <a:rPr dirty="0" baseline="24390" sz="3075" spc="232">
                <a:latin typeface="Cambria"/>
                <a:cs typeface="Cambria"/>
              </a:rPr>
              <a:t>−</a:t>
            </a:r>
            <a:r>
              <a:rPr dirty="0" baseline="24390" sz="3075" spc="232" i="1">
                <a:latin typeface="Times New Roman"/>
                <a:cs typeface="Times New Roman"/>
              </a:rPr>
              <a:t>iEt/</a:t>
            </a:r>
            <a:r>
              <a:rPr dirty="0" baseline="24390" sz="3075" spc="232">
                <a:latin typeface="Lucida Sans Unicode"/>
                <a:cs typeface="Lucida Sans Unicode"/>
              </a:rPr>
              <a:t>ℏ</a:t>
            </a:r>
            <a:r>
              <a:rPr dirty="0" sz="2450" spc="155">
                <a:latin typeface="Times New Roman"/>
                <a:cs typeface="Times New Roman"/>
              </a:rPr>
              <a:t>,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modulus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squared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Cambria"/>
                <a:cs typeface="Cambria"/>
              </a:rPr>
              <a:t>|</a:t>
            </a:r>
            <a:r>
              <a:rPr dirty="0" sz="2450">
                <a:latin typeface="Times New Roman"/>
                <a:cs typeface="Times New Roman"/>
              </a:rPr>
              <a:t>Ψ</a:t>
            </a:r>
            <a:r>
              <a:rPr dirty="0" sz="2450">
                <a:latin typeface="Cambria"/>
                <a:cs typeface="Cambria"/>
              </a:rPr>
              <a:t>|</a:t>
            </a:r>
            <a:r>
              <a:rPr dirty="0" baseline="24390" sz="3075">
                <a:latin typeface="Times New Roman"/>
                <a:cs typeface="Times New Roman"/>
              </a:rPr>
              <a:t>2</a:t>
            </a:r>
            <a:r>
              <a:rPr dirty="0" baseline="24390" sz="3075" spc="41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constant.</a:t>
            </a:r>
            <a:r>
              <a:rPr dirty="0" sz="2450" spc="409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You </a:t>
            </a:r>
            <a:r>
              <a:rPr dirty="0" sz="2450">
                <a:latin typeface="Times New Roman"/>
                <a:cs typeface="Times New Roman"/>
              </a:rPr>
              <a:t>could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also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get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this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result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from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time-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uncertainty.</a:t>
            </a:r>
            <a:r>
              <a:rPr dirty="0" sz="2450" spc="3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Since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exactly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known,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nothing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measurable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changes</a:t>
            </a:r>
            <a:r>
              <a:rPr dirty="0" sz="24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over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time.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9869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5.6.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TIME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EVOLUTION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WAVEFUNCTION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1921510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If</a:t>
            </a:r>
            <a:r>
              <a:rPr dirty="0" spc="-5"/>
              <a:t> </a:t>
            </a:r>
            <a:r>
              <a:rPr dirty="0" spc="-65"/>
              <a:t>we</a:t>
            </a:r>
            <a:r>
              <a:rPr dirty="0"/>
              <a:t> tell</a:t>
            </a:r>
            <a:r>
              <a:rPr dirty="0" spc="5"/>
              <a:t> </a:t>
            </a:r>
            <a:r>
              <a:rPr dirty="0"/>
              <a:t>you</a:t>
            </a:r>
            <a:r>
              <a:rPr dirty="0" spc="5"/>
              <a:t> </a:t>
            </a:r>
            <a:r>
              <a:rPr dirty="0"/>
              <a:t>the </a:t>
            </a:r>
            <a:r>
              <a:rPr dirty="0" spc="-30"/>
              <a:t>wavefunction</a:t>
            </a:r>
            <a:r>
              <a:rPr dirty="0" spc="5"/>
              <a:t> </a:t>
            </a:r>
            <a:r>
              <a:rPr dirty="0" spc="-20"/>
              <a:t>of</a:t>
            </a:r>
            <a:r>
              <a:rPr dirty="0" spc="5"/>
              <a:t> </a:t>
            </a:r>
            <a:r>
              <a:rPr dirty="0"/>
              <a:t>a particle</a:t>
            </a:r>
            <a:r>
              <a:rPr dirty="0" spc="5"/>
              <a:t> </a:t>
            </a:r>
            <a:r>
              <a:rPr dirty="0"/>
              <a:t>in</a:t>
            </a:r>
            <a:r>
              <a:rPr dirty="0" spc="5"/>
              <a:t> </a:t>
            </a:r>
            <a:r>
              <a:rPr dirty="0"/>
              <a:t>a finite square</a:t>
            </a:r>
            <a:r>
              <a:rPr dirty="0" spc="5"/>
              <a:t> </a:t>
            </a:r>
            <a:r>
              <a:rPr dirty="0" spc="-25"/>
              <a:t>well, </a:t>
            </a:r>
            <a:r>
              <a:rPr dirty="0"/>
              <a:t>would</a:t>
            </a:r>
            <a:r>
              <a:rPr dirty="0" spc="95"/>
              <a:t> </a:t>
            </a:r>
            <a:r>
              <a:rPr dirty="0"/>
              <a:t>you</a:t>
            </a:r>
            <a:r>
              <a:rPr dirty="0" spc="100"/>
              <a:t> </a:t>
            </a:r>
            <a:r>
              <a:rPr dirty="0"/>
              <a:t>be</a:t>
            </a:r>
            <a:r>
              <a:rPr dirty="0" spc="95"/>
              <a:t> </a:t>
            </a:r>
            <a:r>
              <a:rPr dirty="0"/>
              <a:t>able</a:t>
            </a:r>
            <a:r>
              <a:rPr dirty="0" spc="95"/>
              <a:t> </a:t>
            </a:r>
            <a:r>
              <a:rPr dirty="0"/>
              <a:t>in</a:t>
            </a:r>
            <a:r>
              <a:rPr dirty="0" spc="95"/>
              <a:t> </a:t>
            </a:r>
            <a:r>
              <a:rPr dirty="0"/>
              <a:t>principle</a:t>
            </a:r>
            <a:r>
              <a:rPr dirty="0" spc="100"/>
              <a:t> </a:t>
            </a:r>
            <a:r>
              <a:rPr dirty="0"/>
              <a:t>to</a:t>
            </a:r>
            <a:r>
              <a:rPr dirty="0" spc="95"/>
              <a:t> </a:t>
            </a:r>
            <a:r>
              <a:rPr dirty="0"/>
              <a:t>write</a:t>
            </a:r>
            <a:r>
              <a:rPr dirty="0" spc="95"/>
              <a:t> </a:t>
            </a:r>
            <a:r>
              <a:rPr dirty="0" spc="65"/>
              <a:t>it</a:t>
            </a:r>
            <a:r>
              <a:rPr dirty="0" spc="95"/>
              <a:t> </a:t>
            </a:r>
            <a:r>
              <a:rPr dirty="0"/>
              <a:t>as</a:t>
            </a:r>
            <a:r>
              <a:rPr dirty="0" spc="100"/>
              <a:t> </a:t>
            </a:r>
            <a:r>
              <a:rPr dirty="0"/>
              <a:t>a</a:t>
            </a:r>
            <a:r>
              <a:rPr dirty="0" spc="95"/>
              <a:t> </a:t>
            </a:r>
            <a:r>
              <a:rPr dirty="0"/>
              <a:t>linear</a:t>
            </a:r>
            <a:r>
              <a:rPr dirty="0" spc="95"/>
              <a:t> </a:t>
            </a:r>
            <a:r>
              <a:rPr dirty="0" spc="-10"/>
              <a:t>combination </a:t>
            </a:r>
            <a:r>
              <a:rPr dirty="0"/>
              <a:t>of</a:t>
            </a:r>
            <a:r>
              <a:rPr dirty="0" spc="135"/>
              <a:t> </a:t>
            </a:r>
            <a:r>
              <a:rPr dirty="0"/>
              <a:t>the</a:t>
            </a:r>
            <a:r>
              <a:rPr dirty="0" spc="150"/>
              <a:t> </a:t>
            </a:r>
            <a:r>
              <a:rPr dirty="0"/>
              <a:t>energy</a:t>
            </a:r>
            <a:r>
              <a:rPr dirty="0" spc="145"/>
              <a:t> </a:t>
            </a:r>
            <a:r>
              <a:rPr dirty="0"/>
              <a:t>eigenstates</a:t>
            </a:r>
            <a:r>
              <a:rPr dirty="0" spc="150"/>
              <a:t> </a:t>
            </a:r>
            <a:r>
              <a:rPr dirty="0"/>
              <a:t>of</a:t>
            </a:r>
            <a:r>
              <a:rPr dirty="0" spc="145"/>
              <a:t> </a:t>
            </a:r>
            <a:r>
              <a:rPr dirty="0"/>
              <a:t>a</a:t>
            </a:r>
            <a:r>
              <a:rPr dirty="0" spc="145"/>
              <a:t> </a:t>
            </a:r>
            <a:r>
              <a:rPr dirty="0"/>
              <a:t>simple</a:t>
            </a:r>
            <a:r>
              <a:rPr dirty="0" spc="150"/>
              <a:t> </a:t>
            </a:r>
            <a:r>
              <a:rPr dirty="0"/>
              <a:t>harmonic</a:t>
            </a:r>
            <a:r>
              <a:rPr dirty="0" spc="145"/>
              <a:t> </a:t>
            </a:r>
            <a:r>
              <a:rPr dirty="0"/>
              <a:t>oscillator?</a:t>
            </a:r>
            <a:r>
              <a:rPr dirty="0" spc="600"/>
              <a:t> </a:t>
            </a:r>
            <a:r>
              <a:rPr dirty="0" spc="-20"/>
              <a:t>(Why </a:t>
            </a:r>
            <a:r>
              <a:rPr dirty="0"/>
              <a:t>you</a:t>
            </a:r>
            <a:r>
              <a:rPr dirty="0" spc="270"/>
              <a:t> </a:t>
            </a:r>
            <a:r>
              <a:rPr dirty="0"/>
              <a:t>would</a:t>
            </a:r>
            <a:r>
              <a:rPr dirty="0" spc="270"/>
              <a:t> </a:t>
            </a:r>
            <a:r>
              <a:rPr dirty="0"/>
              <a:t>want</a:t>
            </a:r>
            <a:r>
              <a:rPr dirty="0" spc="270"/>
              <a:t> </a:t>
            </a:r>
            <a:r>
              <a:rPr dirty="0"/>
              <a:t>to</a:t>
            </a:r>
            <a:r>
              <a:rPr dirty="0" spc="270"/>
              <a:t> </a:t>
            </a:r>
            <a:r>
              <a:rPr dirty="0"/>
              <a:t>is</a:t>
            </a:r>
            <a:r>
              <a:rPr dirty="0" spc="270"/>
              <a:t> </a:t>
            </a:r>
            <a:r>
              <a:rPr dirty="0"/>
              <a:t>a</a:t>
            </a:r>
            <a:r>
              <a:rPr dirty="0" spc="275"/>
              <a:t> </a:t>
            </a:r>
            <a:r>
              <a:rPr dirty="0"/>
              <a:t>question</a:t>
            </a:r>
            <a:r>
              <a:rPr dirty="0" spc="270"/>
              <a:t> </a:t>
            </a:r>
            <a:r>
              <a:rPr dirty="0"/>
              <a:t>even</a:t>
            </a:r>
            <a:r>
              <a:rPr dirty="0" spc="270"/>
              <a:t> </a:t>
            </a:r>
            <a:r>
              <a:rPr dirty="0"/>
              <a:t>we</a:t>
            </a:r>
            <a:r>
              <a:rPr dirty="0" spc="270"/>
              <a:t> </a:t>
            </a:r>
            <a:r>
              <a:rPr dirty="0"/>
              <a:t>don’t</a:t>
            </a:r>
            <a:r>
              <a:rPr dirty="0" spc="270"/>
              <a:t> </a:t>
            </a:r>
            <a:r>
              <a:rPr dirty="0"/>
              <a:t>have</a:t>
            </a:r>
            <a:r>
              <a:rPr dirty="0" spc="270"/>
              <a:t> </a:t>
            </a:r>
            <a:r>
              <a:rPr dirty="0"/>
              <a:t>an</a:t>
            </a:r>
            <a:r>
              <a:rPr dirty="0" spc="270"/>
              <a:t> </a:t>
            </a:r>
            <a:r>
              <a:rPr dirty="0" spc="-10"/>
              <a:t>answer for.)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505221" y="878291"/>
            <a:ext cx="34683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5.6.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TIME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EVOLUTION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WAVEFUNCTION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1921510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If</a:t>
            </a:r>
            <a:r>
              <a:rPr dirty="0" spc="-5"/>
              <a:t> </a:t>
            </a:r>
            <a:r>
              <a:rPr dirty="0" spc="-65"/>
              <a:t>we</a:t>
            </a:r>
            <a:r>
              <a:rPr dirty="0"/>
              <a:t> tell</a:t>
            </a:r>
            <a:r>
              <a:rPr dirty="0" spc="5"/>
              <a:t> </a:t>
            </a:r>
            <a:r>
              <a:rPr dirty="0"/>
              <a:t>you</a:t>
            </a:r>
            <a:r>
              <a:rPr dirty="0" spc="5"/>
              <a:t> </a:t>
            </a:r>
            <a:r>
              <a:rPr dirty="0"/>
              <a:t>the </a:t>
            </a:r>
            <a:r>
              <a:rPr dirty="0" spc="-30"/>
              <a:t>wavefunction</a:t>
            </a:r>
            <a:r>
              <a:rPr dirty="0" spc="5"/>
              <a:t> </a:t>
            </a:r>
            <a:r>
              <a:rPr dirty="0" spc="-20"/>
              <a:t>of</a:t>
            </a:r>
            <a:r>
              <a:rPr dirty="0" spc="5"/>
              <a:t> </a:t>
            </a:r>
            <a:r>
              <a:rPr dirty="0"/>
              <a:t>a particle</a:t>
            </a:r>
            <a:r>
              <a:rPr dirty="0" spc="5"/>
              <a:t> </a:t>
            </a:r>
            <a:r>
              <a:rPr dirty="0"/>
              <a:t>in</a:t>
            </a:r>
            <a:r>
              <a:rPr dirty="0" spc="5"/>
              <a:t> </a:t>
            </a:r>
            <a:r>
              <a:rPr dirty="0"/>
              <a:t>a finite square</a:t>
            </a:r>
            <a:r>
              <a:rPr dirty="0" spc="5"/>
              <a:t> </a:t>
            </a:r>
            <a:r>
              <a:rPr dirty="0" spc="-25"/>
              <a:t>well, </a:t>
            </a:r>
            <a:r>
              <a:rPr dirty="0"/>
              <a:t>would</a:t>
            </a:r>
            <a:r>
              <a:rPr dirty="0" spc="95"/>
              <a:t> </a:t>
            </a:r>
            <a:r>
              <a:rPr dirty="0"/>
              <a:t>you</a:t>
            </a:r>
            <a:r>
              <a:rPr dirty="0" spc="100"/>
              <a:t> </a:t>
            </a:r>
            <a:r>
              <a:rPr dirty="0"/>
              <a:t>be</a:t>
            </a:r>
            <a:r>
              <a:rPr dirty="0" spc="95"/>
              <a:t> </a:t>
            </a:r>
            <a:r>
              <a:rPr dirty="0"/>
              <a:t>able</a:t>
            </a:r>
            <a:r>
              <a:rPr dirty="0" spc="95"/>
              <a:t> </a:t>
            </a:r>
            <a:r>
              <a:rPr dirty="0"/>
              <a:t>in</a:t>
            </a:r>
            <a:r>
              <a:rPr dirty="0" spc="95"/>
              <a:t> </a:t>
            </a:r>
            <a:r>
              <a:rPr dirty="0"/>
              <a:t>principle</a:t>
            </a:r>
            <a:r>
              <a:rPr dirty="0" spc="100"/>
              <a:t> </a:t>
            </a:r>
            <a:r>
              <a:rPr dirty="0"/>
              <a:t>to</a:t>
            </a:r>
            <a:r>
              <a:rPr dirty="0" spc="95"/>
              <a:t> </a:t>
            </a:r>
            <a:r>
              <a:rPr dirty="0"/>
              <a:t>write</a:t>
            </a:r>
            <a:r>
              <a:rPr dirty="0" spc="95"/>
              <a:t> </a:t>
            </a:r>
            <a:r>
              <a:rPr dirty="0" spc="65"/>
              <a:t>it</a:t>
            </a:r>
            <a:r>
              <a:rPr dirty="0" spc="95"/>
              <a:t> </a:t>
            </a:r>
            <a:r>
              <a:rPr dirty="0"/>
              <a:t>as</a:t>
            </a:r>
            <a:r>
              <a:rPr dirty="0" spc="100"/>
              <a:t> </a:t>
            </a:r>
            <a:r>
              <a:rPr dirty="0"/>
              <a:t>a</a:t>
            </a:r>
            <a:r>
              <a:rPr dirty="0" spc="95"/>
              <a:t> </a:t>
            </a:r>
            <a:r>
              <a:rPr dirty="0"/>
              <a:t>linear</a:t>
            </a:r>
            <a:r>
              <a:rPr dirty="0" spc="95"/>
              <a:t> </a:t>
            </a:r>
            <a:r>
              <a:rPr dirty="0" spc="-10"/>
              <a:t>combination </a:t>
            </a:r>
            <a:r>
              <a:rPr dirty="0"/>
              <a:t>of</a:t>
            </a:r>
            <a:r>
              <a:rPr dirty="0" spc="135"/>
              <a:t> </a:t>
            </a:r>
            <a:r>
              <a:rPr dirty="0"/>
              <a:t>the</a:t>
            </a:r>
            <a:r>
              <a:rPr dirty="0" spc="150"/>
              <a:t> </a:t>
            </a:r>
            <a:r>
              <a:rPr dirty="0"/>
              <a:t>energy</a:t>
            </a:r>
            <a:r>
              <a:rPr dirty="0" spc="145"/>
              <a:t> </a:t>
            </a:r>
            <a:r>
              <a:rPr dirty="0"/>
              <a:t>eigenstates</a:t>
            </a:r>
            <a:r>
              <a:rPr dirty="0" spc="150"/>
              <a:t> </a:t>
            </a:r>
            <a:r>
              <a:rPr dirty="0"/>
              <a:t>of</a:t>
            </a:r>
            <a:r>
              <a:rPr dirty="0" spc="145"/>
              <a:t> </a:t>
            </a:r>
            <a:r>
              <a:rPr dirty="0"/>
              <a:t>a</a:t>
            </a:r>
            <a:r>
              <a:rPr dirty="0" spc="145"/>
              <a:t> </a:t>
            </a:r>
            <a:r>
              <a:rPr dirty="0"/>
              <a:t>simple</a:t>
            </a:r>
            <a:r>
              <a:rPr dirty="0" spc="150"/>
              <a:t> </a:t>
            </a:r>
            <a:r>
              <a:rPr dirty="0"/>
              <a:t>harmonic</a:t>
            </a:r>
            <a:r>
              <a:rPr dirty="0" spc="145"/>
              <a:t> </a:t>
            </a:r>
            <a:r>
              <a:rPr dirty="0"/>
              <a:t>oscillator?</a:t>
            </a:r>
            <a:r>
              <a:rPr dirty="0" spc="600"/>
              <a:t> </a:t>
            </a:r>
            <a:r>
              <a:rPr dirty="0" spc="-20"/>
              <a:t>(Why </a:t>
            </a:r>
            <a:r>
              <a:rPr dirty="0"/>
              <a:t>you</a:t>
            </a:r>
            <a:r>
              <a:rPr dirty="0" spc="270"/>
              <a:t> </a:t>
            </a:r>
            <a:r>
              <a:rPr dirty="0"/>
              <a:t>would</a:t>
            </a:r>
            <a:r>
              <a:rPr dirty="0" spc="270"/>
              <a:t> </a:t>
            </a:r>
            <a:r>
              <a:rPr dirty="0"/>
              <a:t>want</a:t>
            </a:r>
            <a:r>
              <a:rPr dirty="0" spc="270"/>
              <a:t> </a:t>
            </a:r>
            <a:r>
              <a:rPr dirty="0"/>
              <a:t>to</a:t>
            </a:r>
            <a:r>
              <a:rPr dirty="0" spc="270"/>
              <a:t> </a:t>
            </a:r>
            <a:r>
              <a:rPr dirty="0"/>
              <a:t>is</a:t>
            </a:r>
            <a:r>
              <a:rPr dirty="0" spc="270"/>
              <a:t> </a:t>
            </a:r>
            <a:r>
              <a:rPr dirty="0"/>
              <a:t>a</a:t>
            </a:r>
            <a:r>
              <a:rPr dirty="0" spc="275"/>
              <a:t> </a:t>
            </a:r>
            <a:r>
              <a:rPr dirty="0"/>
              <a:t>question</a:t>
            </a:r>
            <a:r>
              <a:rPr dirty="0" spc="270"/>
              <a:t> </a:t>
            </a:r>
            <a:r>
              <a:rPr dirty="0"/>
              <a:t>even</a:t>
            </a:r>
            <a:r>
              <a:rPr dirty="0" spc="270"/>
              <a:t> </a:t>
            </a:r>
            <a:r>
              <a:rPr dirty="0"/>
              <a:t>we</a:t>
            </a:r>
            <a:r>
              <a:rPr dirty="0" spc="270"/>
              <a:t> </a:t>
            </a:r>
            <a:r>
              <a:rPr dirty="0"/>
              <a:t>don’t</a:t>
            </a:r>
            <a:r>
              <a:rPr dirty="0" spc="270"/>
              <a:t> </a:t>
            </a:r>
            <a:r>
              <a:rPr dirty="0"/>
              <a:t>have</a:t>
            </a:r>
            <a:r>
              <a:rPr dirty="0" spc="270"/>
              <a:t> </a:t>
            </a:r>
            <a:r>
              <a:rPr dirty="0"/>
              <a:t>an</a:t>
            </a:r>
            <a:r>
              <a:rPr dirty="0" spc="270"/>
              <a:t> </a:t>
            </a:r>
            <a:r>
              <a:rPr dirty="0" spc="-10"/>
              <a:t>answer for.)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3309123"/>
            <a:ext cx="8267700" cy="192151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23495" marR="5080" indent="-11430">
              <a:lnSpc>
                <a:spcPct val="101699"/>
              </a:lnSpc>
              <a:spcBef>
                <a:spcPts val="75"/>
              </a:spcBef>
            </a:pPr>
            <a:r>
              <a:rPr dirty="0" sz="2450" b="1">
                <a:latin typeface="Georgia"/>
                <a:cs typeface="Georgia"/>
              </a:rPr>
              <a:t>Solution:</a:t>
            </a:r>
            <a:r>
              <a:rPr dirty="0" sz="2450" spc="114" b="1">
                <a:latin typeface="Georgia"/>
                <a:cs typeface="Georgia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Yes.</a:t>
            </a:r>
            <a:r>
              <a:rPr dirty="0" sz="2450" spc="315">
                <a:latin typeface="Times New Roman"/>
                <a:cs typeface="Times New Roman"/>
              </a:rPr>
              <a:t>  </a:t>
            </a:r>
            <a:r>
              <a:rPr dirty="0" sz="2450" spc="100">
                <a:latin typeface="Times New Roman"/>
                <a:cs typeface="Times New Roman"/>
              </a:rPr>
              <a:t>That</a:t>
            </a:r>
            <a:r>
              <a:rPr dirty="0" sz="2450" spc="3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wavefunction</a:t>
            </a:r>
            <a:r>
              <a:rPr dirty="0" sz="2450" spc="3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3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finite</a:t>
            </a:r>
            <a:r>
              <a:rPr dirty="0" sz="2450" spc="3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square</a:t>
            </a:r>
            <a:r>
              <a:rPr dirty="0" sz="2450" spc="34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well </a:t>
            </a:r>
            <a:r>
              <a:rPr dirty="0" sz="2450" spc="-20">
                <a:latin typeface="Times New Roman"/>
                <a:cs typeface="Times New Roman"/>
              </a:rPr>
              <a:t>could</a:t>
            </a:r>
            <a:r>
              <a:rPr dirty="0" sz="2450" spc="-100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also</a:t>
            </a:r>
            <a:r>
              <a:rPr dirty="0" sz="2450" spc="-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-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90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wavefunction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9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simple</a:t>
            </a:r>
            <a:r>
              <a:rPr dirty="0" sz="2450" spc="-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harmonic</a:t>
            </a:r>
            <a:r>
              <a:rPr dirty="0" sz="2450" spc="-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oscillator.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(How </a:t>
            </a:r>
            <a:r>
              <a:rPr dirty="0" sz="2450">
                <a:latin typeface="Times New Roman"/>
                <a:cs typeface="Times New Roman"/>
              </a:rPr>
              <a:t>do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know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>
                <a:latin typeface="Times New Roman"/>
                <a:cs typeface="Times New Roman"/>
              </a:rPr>
              <a:t> could?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Because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it’s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continuous,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differentiable,</a:t>
            </a:r>
            <a:r>
              <a:rPr dirty="0" sz="245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and </a:t>
            </a:r>
            <a:r>
              <a:rPr dirty="0" sz="2450">
                <a:latin typeface="Times New Roman"/>
                <a:cs typeface="Times New Roman"/>
              </a:rPr>
              <a:t>normalized.</a:t>
            </a:r>
            <a:r>
              <a:rPr dirty="0" sz="2450" spc="95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End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story.)</a:t>
            </a:r>
            <a:r>
              <a:rPr dirty="0" sz="2450" spc="95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So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could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expressed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linear </a:t>
            </a:r>
            <a:r>
              <a:rPr dirty="0" sz="2450">
                <a:latin typeface="Times New Roman"/>
                <a:cs typeface="Times New Roman"/>
              </a:rPr>
              <a:t>combination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simple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harmonic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oscillator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eigenstates.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3844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5.1.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FORCE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POTENTIAL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ENERGY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10"/>
              <a:t>If</a:t>
            </a:r>
            <a:r>
              <a:rPr dirty="0" spc="-60"/>
              <a:t> </a:t>
            </a:r>
            <a:r>
              <a:rPr dirty="0" spc="-150"/>
              <a:t>we</a:t>
            </a:r>
            <a:r>
              <a:rPr dirty="0"/>
              <a:t> tell</a:t>
            </a:r>
            <a:r>
              <a:rPr dirty="0" spc="-30"/>
              <a:t> </a:t>
            </a:r>
            <a:r>
              <a:rPr dirty="0" spc="-20"/>
              <a:t>you</a:t>
            </a:r>
            <a:r>
              <a:rPr dirty="0" spc="-25"/>
              <a:t> </a:t>
            </a:r>
            <a:r>
              <a:rPr dirty="0" spc="114"/>
              <a:t>that</a:t>
            </a:r>
            <a:r>
              <a:rPr dirty="0" spc="-35"/>
              <a:t> </a:t>
            </a:r>
            <a:r>
              <a:rPr dirty="0"/>
              <a:t>“At</a:t>
            </a:r>
            <a:r>
              <a:rPr dirty="0" spc="-25"/>
              <a:t> </a:t>
            </a:r>
            <a:r>
              <a:rPr dirty="0" spc="280" i="1">
                <a:latin typeface="Times New Roman"/>
                <a:cs typeface="Times New Roman"/>
              </a:rPr>
              <a:t>x</a:t>
            </a:r>
            <a:r>
              <a:rPr dirty="0" spc="60" i="1">
                <a:latin typeface="Times New Roman"/>
                <a:cs typeface="Times New Roman"/>
              </a:rPr>
              <a:t> </a:t>
            </a:r>
            <a:r>
              <a:rPr dirty="0" spc="385"/>
              <a:t>=</a:t>
            </a:r>
            <a:r>
              <a:rPr dirty="0" spc="60"/>
              <a:t> </a:t>
            </a:r>
            <a:r>
              <a:rPr dirty="0" spc="-60"/>
              <a:t>10</a:t>
            </a:r>
            <a:r>
              <a:rPr dirty="0" spc="-25"/>
              <a:t> </a:t>
            </a:r>
            <a:r>
              <a:rPr dirty="0"/>
              <a:t>this</a:t>
            </a:r>
            <a:r>
              <a:rPr dirty="0" spc="-30"/>
              <a:t> </a:t>
            </a:r>
            <a:r>
              <a:rPr dirty="0" spc="-10"/>
              <a:t>object’s</a:t>
            </a:r>
            <a:r>
              <a:rPr dirty="0" spc="-30"/>
              <a:t> </a:t>
            </a:r>
            <a:r>
              <a:rPr dirty="0"/>
              <a:t>potential</a:t>
            </a:r>
            <a:r>
              <a:rPr dirty="0" spc="-25"/>
              <a:t> </a:t>
            </a:r>
            <a:r>
              <a:rPr dirty="0" spc="-20"/>
              <a:t>energy</a:t>
            </a:r>
            <a:r>
              <a:rPr dirty="0" spc="-30"/>
              <a:t> </a:t>
            </a:r>
            <a:r>
              <a:rPr dirty="0"/>
              <a:t>is</a:t>
            </a:r>
            <a:r>
              <a:rPr dirty="0" spc="-30"/>
              <a:t> </a:t>
            </a:r>
            <a:r>
              <a:rPr dirty="0" spc="-20"/>
              <a:t>neg- </a:t>
            </a:r>
            <a:r>
              <a:rPr dirty="0"/>
              <a:t>ative,”</a:t>
            </a:r>
            <a:r>
              <a:rPr dirty="0" spc="180"/>
              <a:t> </a:t>
            </a:r>
            <a:r>
              <a:rPr dirty="0"/>
              <a:t>what</a:t>
            </a:r>
            <a:r>
              <a:rPr dirty="0" spc="170"/>
              <a:t> </a:t>
            </a:r>
            <a:r>
              <a:rPr dirty="0"/>
              <a:t>can</a:t>
            </a:r>
            <a:r>
              <a:rPr dirty="0" spc="175"/>
              <a:t> </a:t>
            </a:r>
            <a:r>
              <a:rPr dirty="0"/>
              <a:t>you</a:t>
            </a:r>
            <a:r>
              <a:rPr dirty="0" spc="175"/>
              <a:t> </a:t>
            </a:r>
            <a:r>
              <a:rPr dirty="0"/>
              <a:t>conclude</a:t>
            </a:r>
            <a:r>
              <a:rPr dirty="0" spc="170"/>
              <a:t> </a:t>
            </a:r>
            <a:r>
              <a:rPr dirty="0" spc="50"/>
              <a:t>about</a:t>
            </a:r>
            <a:r>
              <a:rPr dirty="0" spc="175"/>
              <a:t> </a:t>
            </a:r>
            <a:r>
              <a:rPr dirty="0"/>
              <a:t>the</a:t>
            </a:r>
            <a:r>
              <a:rPr dirty="0" spc="170"/>
              <a:t> </a:t>
            </a:r>
            <a:r>
              <a:rPr dirty="0"/>
              <a:t>behavior</a:t>
            </a:r>
            <a:r>
              <a:rPr dirty="0" spc="175"/>
              <a:t> </a:t>
            </a:r>
            <a:r>
              <a:rPr dirty="0"/>
              <a:t>of</a:t>
            </a:r>
            <a:r>
              <a:rPr dirty="0" spc="170"/>
              <a:t> </a:t>
            </a:r>
            <a:r>
              <a:rPr dirty="0"/>
              <a:t>the</a:t>
            </a:r>
            <a:r>
              <a:rPr dirty="0" spc="175"/>
              <a:t> </a:t>
            </a:r>
            <a:r>
              <a:rPr dirty="0" spc="-10"/>
              <a:t>object? </a:t>
            </a:r>
            <a:r>
              <a:rPr dirty="0"/>
              <a:t>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421615"/>
            <a:ext cx="8267065" cy="393509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object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will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tend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move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toward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280" i="1">
                <a:latin typeface="Times New Roman"/>
                <a:cs typeface="Times New Roman"/>
              </a:rPr>
              <a:t>x</a:t>
            </a:r>
            <a:r>
              <a:rPr dirty="0" sz="2450" spc="70" i="1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10.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object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will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tend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move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away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from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280" i="1">
                <a:latin typeface="Times New Roman"/>
                <a:cs typeface="Times New Roman"/>
              </a:rPr>
              <a:t>x</a:t>
            </a:r>
            <a:r>
              <a:rPr dirty="0" sz="2450" spc="40" i="1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10.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object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cannot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physically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 spc="280" i="1">
                <a:latin typeface="Times New Roman"/>
                <a:cs typeface="Times New Roman"/>
              </a:rPr>
              <a:t>x</a:t>
            </a:r>
            <a:r>
              <a:rPr dirty="0" sz="2450" spc="95" i="1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10.</a:t>
            </a:r>
            <a:endParaRPr sz="2450">
              <a:latin typeface="Times New Roman"/>
              <a:cs typeface="Times New Roman"/>
            </a:endParaRPr>
          </a:p>
          <a:p>
            <a:pPr marL="393065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 spc="-25">
                <a:latin typeface="Times New Roman"/>
                <a:cs typeface="Times New Roman"/>
              </a:rPr>
              <a:t>You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won’t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tell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90">
                <a:latin typeface="Times New Roman"/>
                <a:cs typeface="Times New Roman"/>
              </a:rPr>
              <a:t>that,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because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negative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potential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is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impossible.</a:t>
            </a:r>
            <a:endParaRPr sz="2450">
              <a:latin typeface="Times New Roman"/>
              <a:cs typeface="Times New Roman"/>
            </a:endParaRPr>
          </a:p>
          <a:p>
            <a:pPr marL="393700" marR="5080" indent="-34988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negative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potential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energy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is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possible,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doesn’t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physically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tell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anything.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E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305800" cy="6375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732914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5.2.</a:t>
            </a:r>
            <a:r>
              <a:rPr dirty="0" sz="1200" spc="35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EIGENSTATES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TIME-INDEPENDENT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SCH</a:t>
            </a:r>
            <a:r>
              <a:rPr dirty="0" sz="1200" spc="35">
                <a:latin typeface="Times New Roman"/>
                <a:cs typeface="Times New Roman"/>
              </a:rPr>
              <a:t>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EQUATION</a:t>
            </a:r>
            <a:endParaRPr sz="1200">
              <a:latin typeface="Times New Roman"/>
              <a:cs typeface="Times New Roman"/>
            </a:endParaRPr>
          </a:p>
          <a:p>
            <a:pPr marL="25400">
              <a:lnSpc>
                <a:spcPct val="100000"/>
              </a:lnSpc>
              <a:spcBef>
                <a:spcPts val="1335"/>
              </a:spcBef>
              <a:tabLst>
                <a:tab pos="585470" algn="l"/>
              </a:tabLst>
            </a:pPr>
            <a:r>
              <a:rPr dirty="0" sz="1700" spc="-25" b="1">
                <a:latin typeface="Georgia"/>
                <a:cs typeface="Georgia"/>
              </a:rPr>
              <a:t>5.2</a:t>
            </a:r>
            <a:r>
              <a:rPr dirty="0" sz="1700" b="1">
                <a:latin typeface="Georgia"/>
                <a:cs typeface="Georgia"/>
              </a:rPr>
              <a:t>	Energy</a:t>
            </a:r>
            <a:r>
              <a:rPr dirty="0" sz="1700" spc="55" b="1">
                <a:latin typeface="Georgia"/>
                <a:cs typeface="Georgia"/>
              </a:rPr>
              <a:t> </a:t>
            </a:r>
            <a:r>
              <a:rPr dirty="0" sz="1700" spc="-30" b="1">
                <a:latin typeface="Georgia"/>
                <a:cs typeface="Georgia"/>
              </a:rPr>
              <a:t>Eigenstates</a:t>
            </a:r>
            <a:r>
              <a:rPr dirty="0" sz="1700" spc="55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and</a:t>
            </a:r>
            <a:r>
              <a:rPr dirty="0" sz="1700" spc="55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the</a:t>
            </a:r>
            <a:r>
              <a:rPr dirty="0" sz="1700" spc="50" b="1">
                <a:latin typeface="Georgia"/>
                <a:cs typeface="Georgia"/>
              </a:rPr>
              <a:t> </a:t>
            </a:r>
            <a:r>
              <a:rPr dirty="0" sz="1700" spc="-50" b="1">
                <a:latin typeface="Georgia"/>
                <a:cs typeface="Georgia"/>
              </a:rPr>
              <a:t>Time-</a:t>
            </a:r>
            <a:r>
              <a:rPr dirty="0" sz="1700" spc="-40" b="1">
                <a:latin typeface="Georgia"/>
                <a:cs typeface="Georgia"/>
              </a:rPr>
              <a:t>Independent</a:t>
            </a:r>
            <a:r>
              <a:rPr dirty="0" sz="1700" spc="55" b="1">
                <a:latin typeface="Georgia"/>
                <a:cs typeface="Georgia"/>
              </a:rPr>
              <a:t> </a:t>
            </a:r>
            <a:r>
              <a:rPr dirty="0" sz="1700" spc="-35" b="1">
                <a:latin typeface="Georgia"/>
                <a:cs typeface="Georgia"/>
              </a:rPr>
              <a:t>S</a:t>
            </a:r>
            <a:r>
              <a:rPr dirty="0" sz="1700" spc="-95" b="1">
                <a:latin typeface="Georgia"/>
                <a:cs typeface="Georgia"/>
              </a:rPr>
              <a:t>c</a:t>
            </a:r>
            <a:r>
              <a:rPr dirty="0" sz="1700" spc="-35" b="1">
                <a:latin typeface="Georgia"/>
                <a:cs typeface="Georgia"/>
              </a:rPr>
              <a:t>hr</a:t>
            </a:r>
            <a:r>
              <a:rPr dirty="0" sz="1700" spc="-1115" b="1">
                <a:latin typeface="Georgia"/>
                <a:cs typeface="Georgia"/>
              </a:rPr>
              <a:t>o</a:t>
            </a:r>
            <a:r>
              <a:rPr dirty="0" sz="1700" spc="-35" b="1">
                <a:latin typeface="Georgia"/>
                <a:cs typeface="Georgia"/>
              </a:rPr>
              <a:t>¨dinger</a:t>
            </a:r>
            <a:r>
              <a:rPr dirty="0" sz="1700" spc="55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Equation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2804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173228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5.2.</a:t>
            </a:r>
            <a:r>
              <a:rPr dirty="0" sz="1200" spc="35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EIGENSTATES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TIME-INDEPENDENT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SCH</a:t>
            </a:r>
            <a:r>
              <a:rPr dirty="0" sz="1200" spc="35">
                <a:latin typeface="Times New Roman"/>
                <a:cs typeface="Times New Roman"/>
              </a:rPr>
              <a:t>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EQUATION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974090" algn="l"/>
                <a:tab pos="1346835" algn="l"/>
                <a:tab pos="1888489" algn="l"/>
                <a:tab pos="3148330" algn="l"/>
                <a:tab pos="3673475" algn="l"/>
                <a:tab pos="5071745" algn="l"/>
                <a:tab pos="5444490" algn="l"/>
                <a:tab pos="5891530" algn="l"/>
                <a:tab pos="6858634" algn="l"/>
              </a:tabLst>
            </a:pPr>
            <a:r>
              <a:rPr dirty="0" spc="-10"/>
              <a:t>Which</a:t>
            </a:r>
            <a:r>
              <a:rPr dirty="0"/>
              <a:t>	</a:t>
            </a:r>
            <a:r>
              <a:rPr dirty="0" spc="-25"/>
              <a:t>of</a:t>
            </a:r>
            <a:r>
              <a:rPr dirty="0"/>
              <a:t>	</a:t>
            </a:r>
            <a:r>
              <a:rPr dirty="0" spc="-25"/>
              <a:t>the</a:t>
            </a:r>
            <a:r>
              <a:rPr dirty="0"/>
              <a:t>	</a:t>
            </a:r>
            <a:r>
              <a:rPr dirty="0" spc="-10"/>
              <a:t>following</a:t>
            </a:r>
            <a:r>
              <a:rPr dirty="0"/>
              <a:t>	</a:t>
            </a:r>
            <a:r>
              <a:rPr dirty="0" spc="-25"/>
              <a:t>are</a:t>
            </a:r>
            <a:r>
              <a:rPr dirty="0"/>
              <a:t>	</a:t>
            </a:r>
            <a:r>
              <a:rPr dirty="0" spc="-10"/>
              <a:t>properties</a:t>
            </a:r>
            <a:r>
              <a:rPr dirty="0"/>
              <a:t>	</a:t>
            </a:r>
            <a:r>
              <a:rPr dirty="0" spc="-25"/>
              <a:t>of</a:t>
            </a:r>
            <a:r>
              <a:rPr dirty="0"/>
              <a:t>	</a:t>
            </a:r>
            <a:r>
              <a:rPr dirty="0" spc="-25"/>
              <a:t>an</a:t>
            </a:r>
            <a:r>
              <a:rPr dirty="0"/>
              <a:t>	</a:t>
            </a:r>
            <a:r>
              <a:rPr dirty="0" spc="-10"/>
              <a:t>energy</a:t>
            </a:r>
            <a:r>
              <a:rPr dirty="0"/>
              <a:t>	</a:t>
            </a:r>
            <a:r>
              <a:rPr dirty="0" spc="-10"/>
              <a:t>eigenstate? </a:t>
            </a:r>
            <a:r>
              <a:rPr dirty="0"/>
              <a:t>(Choose</a:t>
            </a:r>
            <a:r>
              <a:rPr dirty="0" spc="50"/>
              <a:t> </a:t>
            </a:r>
            <a:r>
              <a:rPr dirty="0"/>
              <a:t>all</a:t>
            </a:r>
            <a:r>
              <a:rPr dirty="0" spc="50"/>
              <a:t> </a:t>
            </a:r>
            <a:r>
              <a:rPr dirty="0" spc="114"/>
              <a:t>that</a:t>
            </a:r>
            <a:r>
              <a:rPr dirty="0" spc="50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42037"/>
            <a:ext cx="8258175" cy="2429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gives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definite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answer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particle’s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position.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gives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definite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answer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particle’s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momentum.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gives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definite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answer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particle’s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energy.</a:t>
            </a:r>
            <a:endParaRPr sz="2450">
              <a:latin typeface="Times New Roman"/>
              <a:cs typeface="Times New Roman"/>
            </a:endParaRPr>
          </a:p>
          <a:p>
            <a:pPr marL="386080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doesn’t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change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over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(unless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something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external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system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causes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change).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2804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173228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5.2.</a:t>
            </a:r>
            <a:r>
              <a:rPr dirty="0" sz="1200" spc="35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EIGENSTATES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TIME-INDEPENDENT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SCH</a:t>
            </a:r>
            <a:r>
              <a:rPr dirty="0" sz="1200" spc="35">
                <a:latin typeface="Times New Roman"/>
                <a:cs typeface="Times New Roman"/>
              </a:rPr>
              <a:t>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EQUATION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974090" algn="l"/>
                <a:tab pos="1346835" algn="l"/>
                <a:tab pos="1888489" algn="l"/>
                <a:tab pos="3148330" algn="l"/>
                <a:tab pos="3673475" algn="l"/>
                <a:tab pos="5071745" algn="l"/>
                <a:tab pos="5444490" algn="l"/>
                <a:tab pos="5891530" algn="l"/>
                <a:tab pos="6858634" algn="l"/>
              </a:tabLst>
            </a:pPr>
            <a:r>
              <a:rPr dirty="0" spc="-10"/>
              <a:t>Which</a:t>
            </a:r>
            <a:r>
              <a:rPr dirty="0"/>
              <a:t>	</a:t>
            </a:r>
            <a:r>
              <a:rPr dirty="0" spc="-25"/>
              <a:t>of</a:t>
            </a:r>
            <a:r>
              <a:rPr dirty="0"/>
              <a:t>	</a:t>
            </a:r>
            <a:r>
              <a:rPr dirty="0" spc="-25"/>
              <a:t>the</a:t>
            </a:r>
            <a:r>
              <a:rPr dirty="0"/>
              <a:t>	</a:t>
            </a:r>
            <a:r>
              <a:rPr dirty="0" spc="-10"/>
              <a:t>following</a:t>
            </a:r>
            <a:r>
              <a:rPr dirty="0"/>
              <a:t>	</a:t>
            </a:r>
            <a:r>
              <a:rPr dirty="0" spc="-25"/>
              <a:t>are</a:t>
            </a:r>
            <a:r>
              <a:rPr dirty="0"/>
              <a:t>	</a:t>
            </a:r>
            <a:r>
              <a:rPr dirty="0" spc="-10"/>
              <a:t>properties</a:t>
            </a:r>
            <a:r>
              <a:rPr dirty="0"/>
              <a:t>	</a:t>
            </a:r>
            <a:r>
              <a:rPr dirty="0" spc="-25"/>
              <a:t>of</a:t>
            </a:r>
            <a:r>
              <a:rPr dirty="0"/>
              <a:t>	</a:t>
            </a:r>
            <a:r>
              <a:rPr dirty="0" spc="-25"/>
              <a:t>an</a:t>
            </a:r>
            <a:r>
              <a:rPr dirty="0"/>
              <a:t>	</a:t>
            </a:r>
            <a:r>
              <a:rPr dirty="0" spc="-10"/>
              <a:t>energy</a:t>
            </a:r>
            <a:r>
              <a:rPr dirty="0"/>
              <a:t>	</a:t>
            </a:r>
            <a:r>
              <a:rPr dirty="0" spc="-10"/>
              <a:t>eigenstate? </a:t>
            </a:r>
            <a:r>
              <a:rPr dirty="0"/>
              <a:t>(Choose</a:t>
            </a:r>
            <a:r>
              <a:rPr dirty="0" spc="50"/>
              <a:t> </a:t>
            </a:r>
            <a:r>
              <a:rPr dirty="0"/>
              <a:t>all</a:t>
            </a:r>
            <a:r>
              <a:rPr dirty="0" spc="50"/>
              <a:t> </a:t>
            </a:r>
            <a:r>
              <a:rPr dirty="0" spc="114"/>
              <a:t>that</a:t>
            </a:r>
            <a:r>
              <a:rPr dirty="0" spc="50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42037"/>
            <a:ext cx="8265795" cy="304990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gives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definite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answer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particle’s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position.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gives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definite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answer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particle’s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momentum.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gives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definite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answer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particle’s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energy.</a:t>
            </a:r>
            <a:endParaRPr sz="2450">
              <a:latin typeface="Times New Roman"/>
              <a:cs typeface="Times New Roman"/>
            </a:endParaRPr>
          </a:p>
          <a:p>
            <a:pPr marL="393065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doesn’t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change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over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(unless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something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external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system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causes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change).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C,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D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2804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173228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5.2.</a:t>
            </a:r>
            <a:r>
              <a:rPr dirty="0" sz="1200" spc="35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EIGENSTATES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TIME-INDEPENDENT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SCH</a:t>
            </a:r>
            <a:r>
              <a:rPr dirty="0" sz="1200" spc="35">
                <a:latin typeface="Times New Roman"/>
                <a:cs typeface="Times New Roman"/>
              </a:rPr>
              <a:t>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EQUATION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817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When</a:t>
            </a:r>
            <a:r>
              <a:rPr dirty="0" spc="325"/>
              <a:t> </a:t>
            </a:r>
            <a:r>
              <a:rPr dirty="0" spc="-60"/>
              <a:t>you</a:t>
            </a:r>
            <a:r>
              <a:rPr dirty="0" spc="320"/>
              <a:t> </a:t>
            </a:r>
            <a:r>
              <a:rPr dirty="0" spc="-25"/>
              <a:t>plug</a:t>
            </a:r>
            <a:r>
              <a:rPr dirty="0" spc="325"/>
              <a:t> </a:t>
            </a:r>
            <a:r>
              <a:rPr dirty="0" spc="40"/>
              <a:t>a</a:t>
            </a:r>
            <a:r>
              <a:rPr dirty="0" spc="320"/>
              <a:t> </a:t>
            </a:r>
            <a:r>
              <a:rPr dirty="0" spc="20"/>
              <a:t>potential</a:t>
            </a:r>
            <a:r>
              <a:rPr dirty="0" spc="325"/>
              <a:t> </a:t>
            </a:r>
            <a:r>
              <a:rPr dirty="0" spc="-35"/>
              <a:t>energy</a:t>
            </a:r>
            <a:r>
              <a:rPr dirty="0" spc="325"/>
              <a:t> </a:t>
            </a:r>
            <a:r>
              <a:rPr dirty="0" spc="-75"/>
              <a:t>field</a:t>
            </a:r>
            <a:r>
              <a:rPr dirty="0" spc="310"/>
              <a:t> </a:t>
            </a:r>
            <a:r>
              <a:rPr dirty="0" spc="-145" i="1">
                <a:latin typeface="Times New Roman"/>
                <a:cs typeface="Times New Roman"/>
              </a:rPr>
              <a:t>U</a:t>
            </a:r>
            <a:r>
              <a:rPr dirty="0" spc="-355" i="1">
                <a:latin typeface="Times New Roman"/>
                <a:cs typeface="Times New Roman"/>
              </a:rPr>
              <a:t> </a:t>
            </a:r>
            <a:r>
              <a:rPr dirty="0" spc="130"/>
              <a:t>(</a:t>
            </a:r>
            <a:r>
              <a:rPr dirty="0" spc="130" i="1">
                <a:latin typeface="Times New Roman"/>
                <a:cs typeface="Times New Roman"/>
              </a:rPr>
              <a:t>x</a:t>
            </a:r>
            <a:r>
              <a:rPr dirty="0" spc="130"/>
              <a:t>)</a:t>
            </a:r>
            <a:r>
              <a:rPr dirty="0" spc="320"/>
              <a:t> </a:t>
            </a:r>
            <a:r>
              <a:rPr dirty="0"/>
              <a:t>into</a:t>
            </a:r>
            <a:r>
              <a:rPr dirty="0" spc="320"/>
              <a:t> </a:t>
            </a:r>
            <a:r>
              <a:rPr dirty="0" spc="-10"/>
              <a:t>S</a:t>
            </a:r>
            <a:r>
              <a:rPr dirty="0" spc="-85"/>
              <a:t>c</a:t>
            </a:r>
            <a:r>
              <a:rPr dirty="0" spc="-10"/>
              <a:t>hr</a:t>
            </a:r>
            <a:r>
              <a:rPr dirty="0" spc="-1245"/>
              <a:t>o</a:t>
            </a:r>
            <a:r>
              <a:rPr dirty="0" spc="-10"/>
              <a:t>¨dinger’s</a:t>
            </a:r>
            <a:r>
              <a:rPr dirty="0" spc="-40"/>
              <a:t> </a:t>
            </a:r>
            <a:r>
              <a:rPr dirty="0"/>
              <a:t>equation</a:t>
            </a:r>
            <a:r>
              <a:rPr dirty="0" spc="440"/>
              <a:t> </a:t>
            </a:r>
            <a:r>
              <a:rPr dirty="0" spc="35"/>
              <a:t>and</a:t>
            </a:r>
            <a:r>
              <a:rPr dirty="0" spc="434"/>
              <a:t> </a:t>
            </a:r>
            <a:r>
              <a:rPr dirty="0" spc="40"/>
              <a:t>then</a:t>
            </a:r>
            <a:r>
              <a:rPr dirty="0" spc="440"/>
              <a:t> </a:t>
            </a:r>
            <a:r>
              <a:rPr dirty="0" spc="-80"/>
              <a:t>solve</a:t>
            </a:r>
            <a:r>
              <a:rPr dirty="0" spc="434"/>
              <a:t> </a:t>
            </a:r>
            <a:r>
              <a:rPr dirty="0" spc="45"/>
              <a:t>the</a:t>
            </a:r>
            <a:r>
              <a:rPr dirty="0" spc="434"/>
              <a:t> </a:t>
            </a:r>
            <a:r>
              <a:rPr dirty="0" spc="-10"/>
              <a:t>resulting</a:t>
            </a:r>
            <a:r>
              <a:rPr dirty="0" spc="434"/>
              <a:t> </a:t>
            </a:r>
            <a:r>
              <a:rPr dirty="0" spc="-35"/>
              <a:t>differential</a:t>
            </a:r>
            <a:r>
              <a:rPr dirty="0" spc="434"/>
              <a:t> </a:t>
            </a:r>
            <a:r>
              <a:rPr dirty="0"/>
              <a:t>equation,</a:t>
            </a:r>
            <a:r>
              <a:rPr dirty="0" spc="509"/>
              <a:t> </a:t>
            </a:r>
            <a:r>
              <a:rPr dirty="0" spc="-60"/>
              <a:t>you</a:t>
            </a:r>
            <a:r>
              <a:rPr dirty="0" spc="-20"/>
              <a:t> </a:t>
            </a:r>
            <a:r>
              <a:rPr dirty="0" spc="-40"/>
              <a:t>find.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 spc="-30"/>
              <a:t>(Choose</a:t>
            </a:r>
            <a:r>
              <a:rPr dirty="0" spc="135"/>
              <a:t> </a:t>
            </a:r>
            <a:r>
              <a:rPr dirty="0" spc="-20"/>
              <a:t>one.)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/>
              <a:t>The</a:t>
            </a:r>
            <a:r>
              <a:rPr dirty="0" spc="110"/>
              <a:t> </a:t>
            </a:r>
            <a:r>
              <a:rPr dirty="0" spc="-25"/>
              <a:t>wavefunction</a:t>
            </a:r>
            <a:r>
              <a:rPr dirty="0" spc="110"/>
              <a:t> </a:t>
            </a:r>
            <a:r>
              <a:rPr dirty="0"/>
              <a:t>of</a:t>
            </a:r>
            <a:r>
              <a:rPr dirty="0" spc="110"/>
              <a:t> </a:t>
            </a:r>
            <a:r>
              <a:rPr dirty="0"/>
              <a:t>a</a:t>
            </a:r>
            <a:r>
              <a:rPr dirty="0" spc="110"/>
              <a:t> </a:t>
            </a:r>
            <a:r>
              <a:rPr dirty="0"/>
              <a:t>particle</a:t>
            </a:r>
            <a:r>
              <a:rPr dirty="0" spc="110"/>
              <a:t> </a:t>
            </a:r>
            <a:r>
              <a:rPr dirty="0"/>
              <a:t>in</a:t>
            </a:r>
            <a:r>
              <a:rPr dirty="0" spc="105"/>
              <a:t> </a:t>
            </a:r>
            <a:r>
              <a:rPr dirty="0" spc="114"/>
              <a:t>that</a:t>
            </a:r>
            <a:r>
              <a:rPr dirty="0" spc="110"/>
              <a:t> </a:t>
            </a:r>
            <a:r>
              <a:rPr dirty="0"/>
              <a:t>potential</a:t>
            </a:r>
            <a:r>
              <a:rPr dirty="0" spc="114"/>
              <a:t> </a:t>
            </a:r>
            <a:r>
              <a:rPr dirty="0"/>
              <a:t>energy</a:t>
            </a:r>
            <a:r>
              <a:rPr dirty="0" spc="105"/>
              <a:t> </a:t>
            </a:r>
            <a:r>
              <a:rPr dirty="0" spc="-10"/>
              <a:t>field.</a:t>
            </a:r>
          </a:p>
          <a:p>
            <a:pPr marL="386715" marR="508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/>
              <a:t>The</a:t>
            </a:r>
            <a:r>
              <a:rPr dirty="0" spc="80"/>
              <a:t> </a:t>
            </a:r>
            <a:r>
              <a:rPr dirty="0"/>
              <a:t>most</a:t>
            </a:r>
            <a:r>
              <a:rPr dirty="0" spc="85"/>
              <a:t> </a:t>
            </a:r>
            <a:r>
              <a:rPr dirty="0"/>
              <a:t>probable</a:t>
            </a:r>
            <a:r>
              <a:rPr dirty="0" spc="80"/>
              <a:t> </a:t>
            </a:r>
            <a:r>
              <a:rPr dirty="0" spc="-30"/>
              <a:t>wavefunction</a:t>
            </a:r>
            <a:r>
              <a:rPr dirty="0" spc="85"/>
              <a:t> </a:t>
            </a:r>
            <a:r>
              <a:rPr dirty="0"/>
              <a:t>of</a:t>
            </a:r>
            <a:r>
              <a:rPr dirty="0" spc="85"/>
              <a:t> </a:t>
            </a:r>
            <a:r>
              <a:rPr dirty="0"/>
              <a:t>a</a:t>
            </a:r>
            <a:r>
              <a:rPr dirty="0" spc="90"/>
              <a:t> </a:t>
            </a:r>
            <a:r>
              <a:rPr dirty="0"/>
              <a:t>particle</a:t>
            </a:r>
            <a:r>
              <a:rPr dirty="0" spc="80"/>
              <a:t> </a:t>
            </a:r>
            <a:r>
              <a:rPr dirty="0"/>
              <a:t>in</a:t>
            </a:r>
            <a:r>
              <a:rPr dirty="0" spc="85"/>
              <a:t> </a:t>
            </a:r>
            <a:r>
              <a:rPr dirty="0" spc="114"/>
              <a:t>that</a:t>
            </a:r>
            <a:r>
              <a:rPr dirty="0" spc="80"/>
              <a:t> </a:t>
            </a:r>
            <a:r>
              <a:rPr dirty="0" spc="-10"/>
              <a:t>potential </a:t>
            </a:r>
            <a:r>
              <a:rPr dirty="0" spc="-10"/>
              <a:t>	</a:t>
            </a:r>
            <a:r>
              <a:rPr dirty="0"/>
              <a:t>energy</a:t>
            </a:r>
            <a:r>
              <a:rPr dirty="0" spc="-65"/>
              <a:t> </a:t>
            </a:r>
            <a:r>
              <a:rPr dirty="0" spc="-10"/>
              <a:t>field.</a:t>
            </a:r>
          </a:p>
          <a:p>
            <a:pPr marL="386715" marR="635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/>
              <a:t>The</a:t>
            </a:r>
            <a:r>
              <a:rPr dirty="0" spc="-45"/>
              <a:t> </a:t>
            </a:r>
            <a:r>
              <a:rPr dirty="0"/>
              <a:t>ground</a:t>
            </a:r>
            <a:r>
              <a:rPr dirty="0" spc="-45"/>
              <a:t> </a:t>
            </a:r>
            <a:r>
              <a:rPr dirty="0" spc="55"/>
              <a:t>state</a:t>
            </a:r>
            <a:r>
              <a:rPr dirty="0" spc="-40"/>
              <a:t> </a:t>
            </a:r>
            <a:r>
              <a:rPr dirty="0" spc="-35"/>
              <a:t>(lowest</a:t>
            </a:r>
            <a:r>
              <a:rPr dirty="0" spc="-40"/>
              <a:t> </a:t>
            </a:r>
            <a:r>
              <a:rPr dirty="0" spc="-25"/>
              <a:t>energy</a:t>
            </a:r>
            <a:r>
              <a:rPr dirty="0" spc="-40"/>
              <a:t> </a:t>
            </a:r>
            <a:r>
              <a:rPr dirty="0"/>
              <a:t>eigenstate)</a:t>
            </a:r>
            <a:r>
              <a:rPr dirty="0" spc="-45"/>
              <a:t> </a:t>
            </a:r>
            <a:r>
              <a:rPr dirty="0" spc="-114"/>
              <a:t>of</a:t>
            </a:r>
            <a:r>
              <a:rPr dirty="0" spc="-45"/>
              <a:t> </a:t>
            </a:r>
            <a:r>
              <a:rPr dirty="0"/>
              <a:t>a</a:t>
            </a:r>
            <a:r>
              <a:rPr dirty="0" spc="-35"/>
              <a:t> </a:t>
            </a:r>
            <a:r>
              <a:rPr dirty="0"/>
              <a:t>particle</a:t>
            </a:r>
            <a:r>
              <a:rPr dirty="0" spc="-45"/>
              <a:t> </a:t>
            </a:r>
            <a:r>
              <a:rPr dirty="0"/>
              <a:t>in</a:t>
            </a:r>
            <a:r>
              <a:rPr dirty="0" spc="-40"/>
              <a:t> </a:t>
            </a:r>
            <a:r>
              <a:rPr dirty="0" spc="95"/>
              <a:t>that </a:t>
            </a:r>
            <a:r>
              <a:rPr dirty="0" spc="95"/>
              <a:t>	</a:t>
            </a:r>
            <a:r>
              <a:rPr dirty="0"/>
              <a:t>potential</a:t>
            </a:r>
            <a:r>
              <a:rPr dirty="0" spc="125"/>
              <a:t> </a:t>
            </a:r>
            <a:r>
              <a:rPr dirty="0"/>
              <a:t>energy</a:t>
            </a:r>
            <a:r>
              <a:rPr dirty="0" spc="140"/>
              <a:t> </a:t>
            </a:r>
            <a:r>
              <a:rPr dirty="0" spc="-10"/>
              <a:t>field.</a:t>
            </a:r>
          </a:p>
          <a:p>
            <a:pPr marL="386080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/>
              <a:t>All</a:t>
            </a:r>
            <a:r>
              <a:rPr dirty="0" spc="45"/>
              <a:t> </a:t>
            </a:r>
            <a:r>
              <a:rPr dirty="0"/>
              <a:t>the</a:t>
            </a:r>
            <a:r>
              <a:rPr dirty="0" spc="50"/>
              <a:t> </a:t>
            </a:r>
            <a:r>
              <a:rPr dirty="0"/>
              <a:t>energy</a:t>
            </a:r>
            <a:r>
              <a:rPr dirty="0" spc="45"/>
              <a:t> </a:t>
            </a:r>
            <a:r>
              <a:rPr dirty="0"/>
              <a:t>eigenstates</a:t>
            </a:r>
            <a:r>
              <a:rPr dirty="0" spc="45"/>
              <a:t> </a:t>
            </a:r>
            <a:r>
              <a:rPr dirty="0" spc="-10"/>
              <a:t>of</a:t>
            </a:r>
            <a:r>
              <a:rPr dirty="0" spc="50"/>
              <a:t> </a:t>
            </a:r>
            <a:r>
              <a:rPr dirty="0"/>
              <a:t>a</a:t>
            </a:r>
            <a:r>
              <a:rPr dirty="0" spc="45"/>
              <a:t> </a:t>
            </a:r>
            <a:r>
              <a:rPr dirty="0"/>
              <a:t>particle</a:t>
            </a:r>
            <a:r>
              <a:rPr dirty="0" spc="45"/>
              <a:t> </a:t>
            </a:r>
            <a:r>
              <a:rPr dirty="0"/>
              <a:t>in</a:t>
            </a:r>
            <a:r>
              <a:rPr dirty="0" spc="45"/>
              <a:t> </a:t>
            </a:r>
            <a:r>
              <a:rPr dirty="0" spc="114"/>
              <a:t>that</a:t>
            </a:r>
            <a:r>
              <a:rPr dirty="0" spc="45"/>
              <a:t> </a:t>
            </a:r>
            <a:r>
              <a:rPr dirty="0"/>
              <a:t>potential</a:t>
            </a:r>
            <a:r>
              <a:rPr dirty="0" spc="50"/>
              <a:t> </a:t>
            </a:r>
            <a:r>
              <a:rPr dirty="0" spc="-10"/>
              <a:t>energy 	field.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2804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173228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5.2.</a:t>
            </a:r>
            <a:r>
              <a:rPr dirty="0" sz="1200" spc="35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EIGENSTATES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TIME-INDEPENDENT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SCH</a:t>
            </a:r>
            <a:r>
              <a:rPr dirty="0" sz="1200" spc="35">
                <a:latin typeface="Times New Roman"/>
                <a:cs typeface="Times New Roman"/>
              </a:rPr>
              <a:t>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EQUATION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817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When</a:t>
            </a:r>
            <a:r>
              <a:rPr dirty="0" spc="325"/>
              <a:t> </a:t>
            </a:r>
            <a:r>
              <a:rPr dirty="0" spc="-60"/>
              <a:t>you</a:t>
            </a:r>
            <a:r>
              <a:rPr dirty="0" spc="320"/>
              <a:t> </a:t>
            </a:r>
            <a:r>
              <a:rPr dirty="0" spc="-25"/>
              <a:t>plug</a:t>
            </a:r>
            <a:r>
              <a:rPr dirty="0" spc="325"/>
              <a:t> </a:t>
            </a:r>
            <a:r>
              <a:rPr dirty="0" spc="40"/>
              <a:t>a</a:t>
            </a:r>
            <a:r>
              <a:rPr dirty="0" spc="320"/>
              <a:t> </a:t>
            </a:r>
            <a:r>
              <a:rPr dirty="0" spc="20"/>
              <a:t>potential</a:t>
            </a:r>
            <a:r>
              <a:rPr dirty="0" spc="325"/>
              <a:t> </a:t>
            </a:r>
            <a:r>
              <a:rPr dirty="0" spc="-35"/>
              <a:t>energy</a:t>
            </a:r>
            <a:r>
              <a:rPr dirty="0" spc="325"/>
              <a:t> </a:t>
            </a:r>
            <a:r>
              <a:rPr dirty="0" spc="-75"/>
              <a:t>field</a:t>
            </a:r>
            <a:r>
              <a:rPr dirty="0" spc="310"/>
              <a:t> </a:t>
            </a:r>
            <a:r>
              <a:rPr dirty="0" spc="-145" i="1">
                <a:latin typeface="Times New Roman"/>
                <a:cs typeface="Times New Roman"/>
              </a:rPr>
              <a:t>U</a:t>
            </a:r>
            <a:r>
              <a:rPr dirty="0" spc="-355" i="1">
                <a:latin typeface="Times New Roman"/>
                <a:cs typeface="Times New Roman"/>
              </a:rPr>
              <a:t> </a:t>
            </a:r>
            <a:r>
              <a:rPr dirty="0" spc="130"/>
              <a:t>(</a:t>
            </a:r>
            <a:r>
              <a:rPr dirty="0" spc="130" i="1">
                <a:latin typeface="Times New Roman"/>
                <a:cs typeface="Times New Roman"/>
              </a:rPr>
              <a:t>x</a:t>
            </a:r>
            <a:r>
              <a:rPr dirty="0" spc="130"/>
              <a:t>)</a:t>
            </a:r>
            <a:r>
              <a:rPr dirty="0" spc="320"/>
              <a:t> </a:t>
            </a:r>
            <a:r>
              <a:rPr dirty="0"/>
              <a:t>into</a:t>
            </a:r>
            <a:r>
              <a:rPr dirty="0" spc="320"/>
              <a:t> </a:t>
            </a:r>
            <a:r>
              <a:rPr dirty="0" spc="-10"/>
              <a:t>S</a:t>
            </a:r>
            <a:r>
              <a:rPr dirty="0" spc="-85"/>
              <a:t>c</a:t>
            </a:r>
            <a:r>
              <a:rPr dirty="0" spc="-10"/>
              <a:t>hr</a:t>
            </a:r>
            <a:r>
              <a:rPr dirty="0" spc="-1245"/>
              <a:t>o</a:t>
            </a:r>
            <a:r>
              <a:rPr dirty="0" spc="-10"/>
              <a:t>¨dinger’s</a:t>
            </a:r>
            <a:r>
              <a:rPr dirty="0" spc="-40"/>
              <a:t> </a:t>
            </a:r>
            <a:r>
              <a:rPr dirty="0"/>
              <a:t>equation</a:t>
            </a:r>
            <a:r>
              <a:rPr dirty="0" spc="440"/>
              <a:t> </a:t>
            </a:r>
            <a:r>
              <a:rPr dirty="0" spc="35"/>
              <a:t>and</a:t>
            </a:r>
            <a:r>
              <a:rPr dirty="0" spc="434"/>
              <a:t> </a:t>
            </a:r>
            <a:r>
              <a:rPr dirty="0" spc="40"/>
              <a:t>then</a:t>
            </a:r>
            <a:r>
              <a:rPr dirty="0" spc="440"/>
              <a:t> </a:t>
            </a:r>
            <a:r>
              <a:rPr dirty="0" spc="-80"/>
              <a:t>solve</a:t>
            </a:r>
            <a:r>
              <a:rPr dirty="0" spc="434"/>
              <a:t> </a:t>
            </a:r>
            <a:r>
              <a:rPr dirty="0" spc="45"/>
              <a:t>the</a:t>
            </a:r>
            <a:r>
              <a:rPr dirty="0" spc="434"/>
              <a:t> </a:t>
            </a:r>
            <a:r>
              <a:rPr dirty="0" spc="-10"/>
              <a:t>resulting</a:t>
            </a:r>
            <a:r>
              <a:rPr dirty="0" spc="434"/>
              <a:t> </a:t>
            </a:r>
            <a:r>
              <a:rPr dirty="0" spc="-35"/>
              <a:t>differential</a:t>
            </a:r>
            <a:r>
              <a:rPr dirty="0" spc="434"/>
              <a:t> </a:t>
            </a:r>
            <a:r>
              <a:rPr dirty="0"/>
              <a:t>equation,</a:t>
            </a:r>
            <a:r>
              <a:rPr dirty="0" spc="509"/>
              <a:t> </a:t>
            </a:r>
            <a:r>
              <a:rPr dirty="0" spc="-60"/>
              <a:t>you</a:t>
            </a:r>
            <a:r>
              <a:rPr dirty="0" spc="-20"/>
              <a:t> </a:t>
            </a:r>
            <a:r>
              <a:rPr dirty="0" spc="-40"/>
              <a:t>find.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 spc="-30"/>
              <a:t>(Choose</a:t>
            </a:r>
            <a:r>
              <a:rPr dirty="0" spc="135"/>
              <a:t> </a:t>
            </a:r>
            <a:r>
              <a:rPr dirty="0" spc="-2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45" y="2438836"/>
            <a:ext cx="8267065" cy="3808729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wavefunction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potential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field.</a:t>
            </a:r>
            <a:endParaRPr sz="2450">
              <a:latin typeface="Times New Roman"/>
              <a:cs typeface="Times New Roman"/>
            </a:endParaRPr>
          </a:p>
          <a:p>
            <a:pPr marL="393700" marR="508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most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probable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wavefunction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potential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field.</a:t>
            </a:r>
            <a:endParaRPr sz="2450">
              <a:latin typeface="Times New Roman"/>
              <a:cs typeface="Times New Roman"/>
            </a:endParaRPr>
          </a:p>
          <a:p>
            <a:pPr marL="393700" marR="635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ground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state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(lowest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energy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eigenstate)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-114">
                <a:latin typeface="Times New Roman"/>
                <a:cs typeface="Times New Roman"/>
              </a:rPr>
              <a:t>of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95">
                <a:latin typeface="Times New Roman"/>
                <a:cs typeface="Times New Roman"/>
              </a:rPr>
              <a:t>that </a:t>
            </a:r>
            <a:r>
              <a:rPr dirty="0" sz="2450" spc="9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potential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field.</a:t>
            </a:r>
            <a:endParaRPr sz="2450">
              <a:latin typeface="Times New Roman"/>
              <a:cs typeface="Times New Roman"/>
            </a:endParaRPr>
          </a:p>
          <a:p>
            <a:pPr marL="393065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eigenstates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of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potential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energy 	field.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D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2804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173228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5.2.</a:t>
            </a:r>
            <a:r>
              <a:rPr dirty="0" sz="1200" spc="35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EIGENSTATES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TIME-INDEPENDENT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SCH</a:t>
            </a:r>
            <a:r>
              <a:rPr dirty="0" sz="1200" spc="35">
                <a:latin typeface="Times New Roman"/>
                <a:cs typeface="Times New Roman"/>
              </a:rPr>
              <a:t>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EQUATION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500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639445" algn="l"/>
                <a:tab pos="1644014" algn="l"/>
                <a:tab pos="2004060" algn="l"/>
                <a:tab pos="3258820" algn="l"/>
                <a:tab pos="4662805" algn="l"/>
                <a:tab pos="5878830" algn="l"/>
                <a:tab pos="7940040" algn="l"/>
              </a:tabLst>
            </a:pPr>
            <a:r>
              <a:rPr dirty="0" spc="-25"/>
              <a:t>The</a:t>
            </a:r>
            <a:r>
              <a:rPr dirty="0"/>
              <a:t>	</a:t>
            </a:r>
            <a:r>
              <a:rPr dirty="0" spc="-10"/>
              <a:t>axioms</a:t>
            </a:r>
            <a:r>
              <a:rPr dirty="0"/>
              <a:t>	</a:t>
            </a:r>
            <a:r>
              <a:rPr dirty="0" spc="-25"/>
              <a:t>of</a:t>
            </a:r>
            <a:r>
              <a:rPr dirty="0"/>
              <a:t>	</a:t>
            </a:r>
            <a:r>
              <a:rPr dirty="0" spc="-10"/>
              <a:t>quantum</a:t>
            </a:r>
            <a:r>
              <a:rPr dirty="0"/>
              <a:t>	</a:t>
            </a:r>
            <a:r>
              <a:rPr dirty="0" spc="-10"/>
              <a:t>mechanics</a:t>
            </a:r>
            <a:r>
              <a:rPr dirty="0"/>
              <a:t>	</a:t>
            </a:r>
            <a:r>
              <a:rPr dirty="0" spc="-10"/>
              <a:t>stipulate</a:t>
            </a:r>
            <a:r>
              <a:rPr dirty="0"/>
              <a:t>	</a:t>
            </a:r>
            <a:r>
              <a:rPr dirty="0" spc="90"/>
              <a:t>that.</a:t>
            </a:r>
            <a:r>
              <a:rPr dirty="0" spc="-220"/>
              <a:t> </a:t>
            </a:r>
            <a:r>
              <a:rPr dirty="0"/>
              <a:t>.</a:t>
            </a:r>
            <a:r>
              <a:rPr dirty="0" spc="-220"/>
              <a:t> </a:t>
            </a:r>
            <a:r>
              <a:rPr dirty="0"/>
              <a:t>.</a:t>
            </a:r>
            <a:r>
              <a:rPr dirty="0" spc="-215"/>
              <a:t> </a:t>
            </a:r>
            <a:r>
              <a:rPr dirty="0" spc="-10"/>
              <a:t>(Choose</a:t>
            </a:r>
            <a:r>
              <a:rPr dirty="0"/>
              <a:t>	</a:t>
            </a:r>
            <a:r>
              <a:rPr dirty="0" spc="-40"/>
              <a:t>all </a:t>
            </a:r>
            <a:r>
              <a:rPr dirty="0" spc="114"/>
              <a:t>that</a:t>
            </a:r>
            <a:r>
              <a:rPr dirty="0" spc="150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59259"/>
            <a:ext cx="8261350" cy="280924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algn="just"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wavefunction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130" i="1">
                <a:latin typeface="Times New Roman"/>
                <a:cs typeface="Times New Roman"/>
              </a:rPr>
              <a:t>ψ</a:t>
            </a:r>
            <a:r>
              <a:rPr dirty="0" sz="2450" spc="130">
                <a:latin typeface="Times New Roman"/>
                <a:cs typeface="Times New Roman"/>
              </a:rPr>
              <a:t>(</a:t>
            </a:r>
            <a:r>
              <a:rPr dirty="0" sz="2450" spc="130" i="1">
                <a:latin typeface="Times New Roman"/>
                <a:cs typeface="Times New Roman"/>
              </a:rPr>
              <a:t>x</a:t>
            </a:r>
            <a:r>
              <a:rPr dirty="0" sz="2450" spc="130">
                <a:latin typeface="Times New Roman"/>
                <a:cs typeface="Times New Roman"/>
              </a:rPr>
              <a:t>)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must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everywhere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continuous.</a:t>
            </a:r>
            <a:endParaRPr sz="2450">
              <a:latin typeface="Times New Roman"/>
              <a:cs typeface="Times New Roman"/>
            </a:endParaRPr>
          </a:p>
          <a:p>
            <a:pPr algn="just"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wavefunction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130" i="1">
                <a:latin typeface="Times New Roman"/>
                <a:cs typeface="Times New Roman"/>
              </a:rPr>
              <a:t>ψ</a:t>
            </a:r>
            <a:r>
              <a:rPr dirty="0" sz="2450" spc="130">
                <a:latin typeface="Times New Roman"/>
                <a:cs typeface="Times New Roman"/>
              </a:rPr>
              <a:t>(</a:t>
            </a:r>
            <a:r>
              <a:rPr dirty="0" sz="2450" spc="130" i="1">
                <a:latin typeface="Times New Roman"/>
                <a:cs typeface="Times New Roman"/>
              </a:rPr>
              <a:t>x</a:t>
            </a:r>
            <a:r>
              <a:rPr dirty="0" sz="2450" spc="130">
                <a:latin typeface="Times New Roman"/>
                <a:cs typeface="Times New Roman"/>
              </a:rPr>
              <a:t>)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must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everywhere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differentiable.</a:t>
            </a:r>
            <a:endParaRPr sz="2450">
              <a:latin typeface="Times New Roman"/>
              <a:cs typeface="Times New Roman"/>
            </a:endParaRPr>
          </a:p>
          <a:p>
            <a:pPr algn="just" marL="386715" marR="50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wavefunction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130" i="1">
                <a:latin typeface="Times New Roman"/>
                <a:cs typeface="Times New Roman"/>
              </a:rPr>
              <a:t>ψ</a:t>
            </a:r>
            <a:r>
              <a:rPr dirty="0" sz="2450" spc="130">
                <a:latin typeface="Times New Roman"/>
                <a:cs typeface="Times New Roman"/>
              </a:rPr>
              <a:t>(</a:t>
            </a:r>
            <a:r>
              <a:rPr dirty="0" sz="2450" spc="130" i="1">
                <a:latin typeface="Times New Roman"/>
                <a:cs typeface="Times New Roman"/>
              </a:rPr>
              <a:t>x</a:t>
            </a:r>
            <a:r>
              <a:rPr dirty="0" sz="2450" spc="130">
                <a:latin typeface="Times New Roman"/>
                <a:cs typeface="Times New Roman"/>
              </a:rPr>
              <a:t>)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must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infinitely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differentiable.</a:t>
            </a:r>
            <a:r>
              <a:rPr dirty="0" sz="2450" spc="2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(This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means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its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second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derivative,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its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third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derivative,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so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on,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defined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everywhere.)</a:t>
            </a:r>
            <a:endParaRPr sz="2450">
              <a:latin typeface="Times New Roman"/>
              <a:cs typeface="Times New Roman"/>
            </a:endParaRPr>
          </a:p>
          <a:p>
            <a:pPr algn="just"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wavefunction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 spc="130" i="1">
                <a:latin typeface="Times New Roman"/>
                <a:cs typeface="Times New Roman"/>
              </a:rPr>
              <a:t>ψ</a:t>
            </a:r>
            <a:r>
              <a:rPr dirty="0" sz="2450" spc="130">
                <a:latin typeface="Times New Roman"/>
                <a:cs typeface="Times New Roman"/>
              </a:rPr>
              <a:t>(</a:t>
            </a:r>
            <a:r>
              <a:rPr dirty="0" sz="2450" spc="130" i="1">
                <a:latin typeface="Times New Roman"/>
                <a:cs typeface="Times New Roman"/>
              </a:rPr>
              <a:t>x</a:t>
            </a:r>
            <a:r>
              <a:rPr dirty="0" sz="2450" spc="130">
                <a:latin typeface="Times New Roman"/>
                <a:cs typeface="Times New Roman"/>
              </a:rPr>
              <a:t>)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must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normalized.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2804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173228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5.2.</a:t>
            </a:r>
            <a:r>
              <a:rPr dirty="0" sz="1200" spc="35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EIGENSTATES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TIME-INDEPENDENT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SCH</a:t>
            </a:r>
            <a:r>
              <a:rPr dirty="0" sz="1200" spc="35">
                <a:latin typeface="Times New Roman"/>
                <a:cs typeface="Times New Roman"/>
              </a:rPr>
              <a:t>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EQUATION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500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639445" algn="l"/>
                <a:tab pos="1644014" algn="l"/>
                <a:tab pos="2004060" algn="l"/>
                <a:tab pos="3258820" algn="l"/>
                <a:tab pos="4662805" algn="l"/>
                <a:tab pos="5878830" algn="l"/>
                <a:tab pos="7940040" algn="l"/>
              </a:tabLst>
            </a:pPr>
            <a:r>
              <a:rPr dirty="0" spc="-25"/>
              <a:t>The</a:t>
            </a:r>
            <a:r>
              <a:rPr dirty="0"/>
              <a:t>	</a:t>
            </a:r>
            <a:r>
              <a:rPr dirty="0" spc="-10"/>
              <a:t>axioms</a:t>
            </a:r>
            <a:r>
              <a:rPr dirty="0"/>
              <a:t>	</a:t>
            </a:r>
            <a:r>
              <a:rPr dirty="0" spc="-25"/>
              <a:t>of</a:t>
            </a:r>
            <a:r>
              <a:rPr dirty="0"/>
              <a:t>	</a:t>
            </a:r>
            <a:r>
              <a:rPr dirty="0" spc="-10"/>
              <a:t>quantum</a:t>
            </a:r>
            <a:r>
              <a:rPr dirty="0"/>
              <a:t>	</a:t>
            </a:r>
            <a:r>
              <a:rPr dirty="0" spc="-10"/>
              <a:t>mechanics</a:t>
            </a:r>
            <a:r>
              <a:rPr dirty="0"/>
              <a:t>	</a:t>
            </a:r>
            <a:r>
              <a:rPr dirty="0" spc="-10"/>
              <a:t>stipulate</a:t>
            </a:r>
            <a:r>
              <a:rPr dirty="0"/>
              <a:t>	</a:t>
            </a:r>
            <a:r>
              <a:rPr dirty="0" spc="90"/>
              <a:t>that.</a:t>
            </a:r>
            <a:r>
              <a:rPr dirty="0" spc="-220"/>
              <a:t> </a:t>
            </a:r>
            <a:r>
              <a:rPr dirty="0"/>
              <a:t>.</a:t>
            </a:r>
            <a:r>
              <a:rPr dirty="0" spc="-220"/>
              <a:t> </a:t>
            </a:r>
            <a:r>
              <a:rPr dirty="0"/>
              <a:t>.</a:t>
            </a:r>
            <a:r>
              <a:rPr dirty="0" spc="-215"/>
              <a:t> </a:t>
            </a:r>
            <a:r>
              <a:rPr dirty="0" spc="-10"/>
              <a:t>(Choose</a:t>
            </a:r>
            <a:r>
              <a:rPr dirty="0"/>
              <a:t>	</a:t>
            </a:r>
            <a:r>
              <a:rPr dirty="0" spc="-40"/>
              <a:t>all </a:t>
            </a:r>
            <a:r>
              <a:rPr dirty="0" spc="114"/>
              <a:t>that</a:t>
            </a:r>
            <a:r>
              <a:rPr dirty="0" spc="150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45" y="2059259"/>
            <a:ext cx="8268970" cy="342900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algn="just"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wavefunction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130" i="1">
                <a:latin typeface="Times New Roman"/>
                <a:cs typeface="Times New Roman"/>
              </a:rPr>
              <a:t>ψ</a:t>
            </a:r>
            <a:r>
              <a:rPr dirty="0" sz="2450" spc="130">
                <a:latin typeface="Times New Roman"/>
                <a:cs typeface="Times New Roman"/>
              </a:rPr>
              <a:t>(</a:t>
            </a:r>
            <a:r>
              <a:rPr dirty="0" sz="2450" spc="130" i="1">
                <a:latin typeface="Times New Roman"/>
                <a:cs typeface="Times New Roman"/>
              </a:rPr>
              <a:t>x</a:t>
            </a:r>
            <a:r>
              <a:rPr dirty="0" sz="2450" spc="130">
                <a:latin typeface="Times New Roman"/>
                <a:cs typeface="Times New Roman"/>
              </a:rPr>
              <a:t>)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must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everywhere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continuous.</a:t>
            </a:r>
            <a:endParaRPr sz="2450">
              <a:latin typeface="Times New Roman"/>
              <a:cs typeface="Times New Roman"/>
            </a:endParaRPr>
          </a:p>
          <a:p>
            <a:pPr algn="just"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wavefunction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130" i="1">
                <a:latin typeface="Times New Roman"/>
                <a:cs typeface="Times New Roman"/>
              </a:rPr>
              <a:t>ψ</a:t>
            </a:r>
            <a:r>
              <a:rPr dirty="0" sz="2450" spc="130">
                <a:latin typeface="Times New Roman"/>
                <a:cs typeface="Times New Roman"/>
              </a:rPr>
              <a:t>(</a:t>
            </a:r>
            <a:r>
              <a:rPr dirty="0" sz="2450" spc="130" i="1">
                <a:latin typeface="Times New Roman"/>
                <a:cs typeface="Times New Roman"/>
              </a:rPr>
              <a:t>x</a:t>
            </a:r>
            <a:r>
              <a:rPr dirty="0" sz="2450" spc="130">
                <a:latin typeface="Times New Roman"/>
                <a:cs typeface="Times New Roman"/>
              </a:rPr>
              <a:t>)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must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everywhere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differentiable.</a:t>
            </a:r>
            <a:endParaRPr sz="2450">
              <a:latin typeface="Times New Roman"/>
              <a:cs typeface="Times New Roman"/>
            </a:endParaRPr>
          </a:p>
          <a:p>
            <a:pPr algn="just" marL="393700" marR="50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wavefunction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130" i="1">
                <a:latin typeface="Times New Roman"/>
                <a:cs typeface="Times New Roman"/>
              </a:rPr>
              <a:t>ψ</a:t>
            </a:r>
            <a:r>
              <a:rPr dirty="0" sz="2450" spc="130">
                <a:latin typeface="Times New Roman"/>
                <a:cs typeface="Times New Roman"/>
              </a:rPr>
              <a:t>(</a:t>
            </a:r>
            <a:r>
              <a:rPr dirty="0" sz="2450" spc="130" i="1">
                <a:latin typeface="Times New Roman"/>
                <a:cs typeface="Times New Roman"/>
              </a:rPr>
              <a:t>x</a:t>
            </a:r>
            <a:r>
              <a:rPr dirty="0" sz="2450" spc="130">
                <a:latin typeface="Times New Roman"/>
                <a:cs typeface="Times New Roman"/>
              </a:rPr>
              <a:t>)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must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infinitely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differentiable.</a:t>
            </a:r>
            <a:r>
              <a:rPr dirty="0" sz="2450" spc="2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(This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means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its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second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derivative,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its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third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derivative,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so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on,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defined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everywhere.)</a:t>
            </a:r>
            <a:endParaRPr sz="2450">
              <a:latin typeface="Times New Roman"/>
              <a:cs typeface="Times New Roman"/>
            </a:endParaRPr>
          </a:p>
          <a:p>
            <a:pPr algn="just"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wavefunction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 spc="130" i="1">
                <a:latin typeface="Times New Roman"/>
                <a:cs typeface="Times New Roman"/>
              </a:rPr>
              <a:t>ψ</a:t>
            </a:r>
            <a:r>
              <a:rPr dirty="0" sz="2450" spc="130">
                <a:latin typeface="Times New Roman"/>
                <a:cs typeface="Times New Roman"/>
              </a:rPr>
              <a:t>(</a:t>
            </a:r>
            <a:r>
              <a:rPr dirty="0" sz="2450" spc="130" i="1">
                <a:latin typeface="Times New Roman"/>
                <a:cs typeface="Times New Roman"/>
              </a:rPr>
              <a:t>x</a:t>
            </a:r>
            <a:r>
              <a:rPr dirty="0" sz="2450" spc="130">
                <a:latin typeface="Times New Roman"/>
                <a:cs typeface="Times New Roman"/>
              </a:rPr>
              <a:t>)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must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normalized.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A,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B,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D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2804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173228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5.2.</a:t>
            </a:r>
            <a:r>
              <a:rPr dirty="0" sz="1200" spc="35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EIGENSTATES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TIME-INDEPENDENT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SCH</a:t>
            </a:r>
            <a:r>
              <a:rPr dirty="0" sz="1200" spc="35">
                <a:latin typeface="Times New Roman"/>
                <a:cs typeface="Times New Roman"/>
              </a:rPr>
              <a:t>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EQUATION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Is</a:t>
            </a:r>
            <a:r>
              <a:rPr dirty="0" spc="254"/>
              <a:t> </a:t>
            </a:r>
            <a:r>
              <a:rPr dirty="0" spc="65"/>
              <a:t>it</a:t>
            </a:r>
            <a:r>
              <a:rPr dirty="0" spc="254"/>
              <a:t> </a:t>
            </a:r>
            <a:r>
              <a:rPr dirty="0"/>
              <a:t>possible</a:t>
            </a:r>
            <a:r>
              <a:rPr dirty="0" spc="254"/>
              <a:t> </a:t>
            </a:r>
            <a:r>
              <a:rPr dirty="0"/>
              <a:t>for</a:t>
            </a:r>
            <a:r>
              <a:rPr dirty="0" spc="254"/>
              <a:t> </a:t>
            </a:r>
            <a:r>
              <a:rPr dirty="0"/>
              <a:t>a</a:t>
            </a:r>
            <a:r>
              <a:rPr dirty="0" spc="250"/>
              <a:t> </a:t>
            </a:r>
            <a:r>
              <a:rPr dirty="0"/>
              <a:t>particle</a:t>
            </a:r>
            <a:r>
              <a:rPr dirty="0" spc="250"/>
              <a:t> </a:t>
            </a:r>
            <a:r>
              <a:rPr dirty="0"/>
              <a:t>to</a:t>
            </a:r>
            <a:r>
              <a:rPr dirty="0" spc="260"/>
              <a:t> </a:t>
            </a:r>
            <a:r>
              <a:rPr dirty="0"/>
              <a:t>be</a:t>
            </a:r>
            <a:r>
              <a:rPr dirty="0" spc="254"/>
              <a:t> </a:t>
            </a:r>
            <a:r>
              <a:rPr dirty="0"/>
              <a:t>in</a:t>
            </a:r>
            <a:r>
              <a:rPr dirty="0" spc="250"/>
              <a:t> </a:t>
            </a:r>
            <a:r>
              <a:rPr dirty="0"/>
              <a:t>a</a:t>
            </a:r>
            <a:r>
              <a:rPr dirty="0" spc="260"/>
              <a:t> </a:t>
            </a:r>
            <a:r>
              <a:rPr dirty="0" spc="50"/>
              <a:t>state</a:t>
            </a:r>
            <a:r>
              <a:rPr dirty="0" spc="254"/>
              <a:t> </a:t>
            </a:r>
            <a:r>
              <a:rPr dirty="0"/>
              <a:t>in</a:t>
            </a:r>
            <a:r>
              <a:rPr dirty="0" spc="254"/>
              <a:t> </a:t>
            </a:r>
            <a:r>
              <a:rPr dirty="0"/>
              <a:t>which</a:t>
            </a:r>
            <a:r>
              <a:rPr dirty="0" spc="254"/>
              <a:t> </a:t>
            </a:r>
            <a:r>
              <a:rPr dirty="0"/>
              <a:t>any</a:t>
            </a:r>
            <a:r>
              <a:rPr dirty="0" spc="250"/>
              <a:t> </a:t>
            </a:r>
            <a:r>
              <a:rPr dirty="0" spc="-10"/>
              <a:t>energy </a:t>
            </a:r>
            <a:r>
              <a:rPr dirty="0"/>
              <a:t>from</a:t>
            </a:r>
            <a:r>
              <a:rPr dirty="0" spc="110"/>
              <a:t> </a:t>
            </a:r>
            <a:r>
              <a:rPr dirty="0"/>
              <a:t>0</a:t>
            </a:r>
            <a:r>
              <a:rPr dirty="0" spc="105"/>
              <a:t> </a:t>
            </a:r>
            <a:r>
              <a:rPr dirty="0"/>
              <a:t>to</a:t>
            </a:r>
            <a:r>
              <a:rPr dirty="0" spc="110"/>
              <a:t> </a:t>
            </a:r>
            <a:r>
              <a:rPr dirty="0" spc="375">
                <a:latin typeface="Cambria"/>
                <a:cs typeface="Cambria"/>
              </a:rPr>
              <a:t>∞</a:t>
            </a:r>
            <a:r>
              <a:rPr dirty="0" spc="180">
                <a:latin typeface="Cambria"/>
                <a:cs typeface="Cambria"/>
              </a:rPr>
              <a:t> </a:t>
            </a:r>
            <a:r>
              <a:rPr dirty="0"/>
              <a:t>is</a:t>
            </a:r>
            <a:r>
              <a:rPr dirty="0" spc="114"/>
              <a:t> </a:t>
            </a:r>
            <a:r>
              <a:rPr dirty="0"/>
              <a:t>just</a:t>
            </a:r>
            <a:r>
              <a:rPr dirty="0" spc="105"/>
              <a:t> </a:t>
            </a:r>
            <a:r>
              <a:rPr dirty="0"/>
              <a:t>as</a:t>
            </a:r>
            <a:r>
              <a:rPr dirty="0" spc="110"/>
              <a:t> </a:t>
            </a:r>
            <a:r>
              <a:rPr dirty="0" spc="-30"/>
              <a:t>likely</a:t>
            </a:r>
            <a:r>
              <a:rPr dirty="0" spc="110"/>
              <a:t> </a:t>
            </a:r>
            <a:r>
              <a:rPr dirty="0"/>
              <a:t>as</a:t>
            </a:r>
            <a:r>
              <a:rPr dirty="0" spc="110"/>
              <a:t> </a:t>
            </a:r>
            <a:r>
              <a:rPr dirty="0"/>
              <a:t>any</a:t>
            </a:r>
            <a:r>
              <a:rPr dirty="0" spc="105"/>
              <a:t> </a:t>
            </a:r>
            <a:r>
              <a:rPr dirty="0"/>
              <a:t>other</a:t>
            </a:r>
            <a:r>
              <a:rPr dirty="0" spc="110"/>
              <a:t> </a:t>
            </a:r>
            <a:r>
              <a:rPr dirty="0" spc="-10"/>
              <a:t>energy?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8819" y="2230144"/>
            <a:ext cx="188150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-85" b="1">
                <a:latin typeface="Georgia"/>
                <a:cs typeface="Georgia"/>
              </a:rPr>
              <a:t>Instructions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41844" y="3145926"/>
            <a:ext cx="8033384" cy="40919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61290" marR="5715" indent="-149225">
              <a:lnSpc>
                <a:spcPct val="100000"/>
              </a:lnSpc>
              <a:spcBef>
                <a:spcPts val="9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These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offered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two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formats: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deck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PowerPoint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slides,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85">
                <a:latin typeface="Times New Roman"/>
                <a:cs typeface="Times New Roman"/>
              </a:rPr>
              <a:t>PDF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file.</a:t>
            </a:r>
            <a:r>
              <a:rPr dirty="0" sz="1200" spc="3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two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files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contain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identical </a:t>
            </a:r>
            <a:r>
              <a:rPr dirty="0" sz="1200">
                <a:latin typeface="Times New Roman"/>
                <a:cs typeface="Times New Roman"/>
              </a:rPr>
              <a:t>contents.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There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similar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files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14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chapters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book,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total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28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files.</a:t>
            </a:r>
            <a:endParaRPr sz="1200">
              <a:latin typeface="Times New Roman"/>
              <a:cs typeface="Times New Roman"/>
            </a:endParaRPr>
          </a:p>
          <a:p>
            <a:pPr marL="161925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925" algn="l"/>
              </a:tabLst>
            </a:pP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marked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“Quick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Check”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“ConcepTest.”</a:t>
            </a:r>
            <a:endParaRPr sz="1200">
              <a:latin typeface="Times New Roman"/>
              <a:cs typeface="Times New Roman"/>
            </a:endParaRPr>
          </a:p>
          <a:p>
            <a:pPr lvl="1" marL="486409" marR="7620" indent="-158115">
              <a:lnSpc>
                <a:spcPct val="100000"/>
              </a:lnSpc>
              <a:spcBef>
                <a:spcPts val="1000"/>
              </a:spcBef>
              <a:buFont typeface="Georgia"/>
              <a:buChar char="–"/>
              <a:tabLst>
                <a:tab pos="48831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Checks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80">
                <a:latin typeface="Times New Roman"/>
                <a:cs typeface="Times New Roman"/>
              </a:rPr>
              <a:t>that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most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should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able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correctly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they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done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reading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or </a:t>
            </a:r>
            <a:r>
              <a:rPr dirty="0" sz="1200" spc="-25">
                <a:latin typeface="Times New Roman"/>
                <a:cs typeface="Times New Roman"/>
              </a:rPr>
              <a:t>	</a:t>
            </a:r>
            <a:r>
              <a:rPr dirty="0" sz="1200" spc="-10">
                <a:latin typeface="Times New Roman"/>
                <a:cs typeface="Times New Roman"/>
              </a:rPr>
              <a:t>followed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lecture.</a:t>
            </a:r>
            <a:r>
              <a:rPr dirty="0" sz="1200" spc="3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them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make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sure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where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think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they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before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move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on.</a:t>
            </a:r>
            <a:endParaRPr sz="1200">
              <a:latin typeface="Times New Roman"/>
              <a:cs typeface="Times New Roman"/>
            </a:endParaRPr>
          </a:p>
          <a:p>
            <a:pPr lvl="1" marL="486409" marR="6350" indent="-158115">
              <a:lnSpc>
                <a:spcPct val="100000"/>
              </a:lnSpc>
              <a:spcBef>
                <a:spcPts val="509"/>
              </a:spcBef>
              <a:buFont typeface="Georgia"/>
              <a:buChar char="–"/>
              <a:tabLst>
                <a:tab pos="488315" algn="l"/>
              </a:tabLst>
            </a:pPr>
            <a:r>
              <a:rPr dirty="0" sz="1200">
                <a:latin typeface="Times New Roman"/>
                <a:cs typeface="Times New Roman"/>
              </a:rPr>
              <a:t>ConcepTests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(a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term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coined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by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Eric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Mazur)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intended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stimulate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debate,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so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don’t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want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prep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class </a:t>
            </a:r>
            <a:r>
              <a:rPr dirty="0" sz="1200" spc="-10">
                <a:latin typeface="Times New Roman"/>
                <a:cs typeface="Times New Roman"/>
              </a:rPr>
              <a:t>	</a:t>
            </a:r>
            <a:r>
              <a:rPr dirty="0" sz="1200">
                <a:latin typeface="Times New Roman"/>
                <a:cs typeface="Times New Roman"/>
              </a:rPr>
              <a:t>too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explicitly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before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asking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them.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Ideally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want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between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30%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80%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class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correctly.</a:t>
            </a:r>
            <a:endParaRPr sz="1200">
              <a:latin typeface="Times New Roman"/>
              <a:cs typeface="Times New Roman"/>
            </a:endParaRPr>
          </a:p>
          <a:p>
            <a:pPr algn="just" marL="161290" marR="5715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Either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way,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strong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majority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answers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correctly,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briefly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discuss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move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on.</a:t>
            </a:r>
            <a:r>
              <a:rPr dirty="0" sz="1200" spc="3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many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do </a:t>
            </a:r>
            <a:r>
              <a:rPr dirty="0" sz="1200">
                <a:latin typeface="Times New Roman"/>
                <a:cs typeface="Times New Roman"/>
              </a:rPr>
              <a:t>not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correctly,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consider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having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them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talk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briefly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pairs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small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groups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vote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again.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may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surprised </a:t>
            </a:r>
            <a:r>
              <a:rPr dirty="0" sz="1200" spc="75">
                <a:latin typeface="Times New Roman"/>
                <a:cs typeface="Times New Roman"/>
              </a:rPr>
              <a:t>at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how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much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minute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unguided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discussion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improves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hit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rate.</a:t>
            </a:r>
            <a:endParaRPr sz="1200">
              <a:latin typeface="Times New Roman"/>
              <a:cs typeface="Times New Roman"/>
            </a:endParaRPr>
          </a:p>
          <a:p>
            <a:pPr marL="161925" indent="-149225">
              <a:lnSpc>
                <a:spcPct val="100000"/>
              </a:lnSpc>
              <a:spcBef>
                <a:spcPts val="1010"/>
              </a:spcBef>
              <a:buSzPct val="37500"/>
              <a:buChar char="•"/>
              <a:tabLst>
                <a:tab pos="161925" algn="l"/>
              </a:tabLst>
            </a:pP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shown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two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slides: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first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shows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only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question,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second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adds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answer.</a:t>
            </a:r>
            <a:endParaRPr sz="1200">
              <a:latin typeface="Times New Roman"/>
              <a:cs typeface="Times New Roman"/>
            </a:endParaRPr>
          </a:p>
          <a:p>
            <a:pPr algn="just" marL="161290" marR="7620" indent="-149225">
              <a:lnSpc>
                <a:spcPct val="100000"/>
              </a:lnSpc>
              <a:spcBef>
                <a:spcPts val="1000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Some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these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also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included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3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book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under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“Conceptual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ConcepTests,”</a:t>
            </a:r>
            <a:r>
              <a:rPr dirty="0" sz="1200" spc="40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but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this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file </a:t>
            </a:r>
            <a:r>
              <a:rPr dirty="0" sz="1200">
                <a:latin typeface="Times New Roman"/>
                <a:cs typeface="Times New Roman"/>
              </a:rPr>
              <a:t>contains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additional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75">
                <a:latin typeface="Times New Roman"/>
                <a:cs typeface="Times New Roman"/>
              </a:rPr>
              <a:t>that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not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book.</a:t>
            </a:r>
            <a:endParaRPr sz="1200">
              <a:latin typeface="Times New Roman"/>
              <a:cs typeface="Times New Roman"/>
            </a:endParaRPr>
          </a:p>
          <a:p>
            <a:pPr algn="just" marL="161290" marR="8890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Some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pages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contain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multiple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same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set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options.</a:t>
            </a:r>
            <a:r>
              <a:rPr dirty="0" sz="1200" spc="14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These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numbered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separate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page.</a:t>
            </a:r>
            <a:endParaRPr sz="1200">
              <a:latin typeface="Times New Roman"/>
              <a:cs typeface="Times New Roman"/>
            </a:endParaRPr>
          </a:p>
          <a:p>
            <a:pPr algn="just" marL="161290" marR="5080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Some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multiple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answers.</a:t>
            </a:r>
            <a:r>
              <a:rPr dirty="0" sz="1200" spc="3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(These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clearly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marked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phrase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“Choose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80">
                <a:latin typeface="Times New Roman"/>
                <a:cs typeface="Times New Roman"/>
              </a:rPr>
              <a:t>that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apply.”)</a:t>
            </a:r>
            <a:r>
              <a:rPr dirty="0" sz="1200" spc="3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you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using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clicker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system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75">
                <a:latin typeface="Times New Roman"/>
                <a:cs typeface="Times New Roman"/>
              </a:rPr>
              <a:t>that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doesn’t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allow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multiple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responses,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ask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part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separately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yes-</a:t>
            </a:r>
            <a:r>
              <a:rPr dirty="0" sz="1200">
                <a:latin typeface="Times New Roman"/>
                <a:cs typeface="Times New Roman"/>
              </a:rPr>
              <a:t>or-no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question.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2804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173228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5.2.</a:t>
            </a:r>
            <a:r>
              <a:rPr dirty="0" sz="1200" spc="35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EIGENSTATES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TIME-INDEPENDENT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SCH</a:t>
            </a:r>
            <a:r>
              <a:rPr dirty="0" sz="1200" spc="35">
                <a:latin typeface="Times New Roman"/>
                <a:cs typeface="Times New Roman"/>
              </a:rPr>
              <a:t>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EQUATION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Is</a:t>
            </a:r>
            <a:r>
              <a:rPr dirty="0" spc="254"/>
              <a:t> </a:t>
            </a:r>
            <a:r>
              <a:rPr dirty="0" spc="65"/>
              <a:t>it</a:t>
            </a:r>
            <a:r>
              <a:rPr dirty="0" spc="254"/>
              <a:t> </a:t>
            </a:r>
            <a:r>
              <a:rPr dirty="0"/>
              <a:t>possible</a:t>
            </a:r>
            <a:r>
              <a:rPr dirty="0" spc="254"/>
              <a:t> </a:t>
            </a:r>
            <a:r>
              <a:rPr dirty="0"/>
              <a:t>for</a:t>
            </a:r>
            <a:r>
              <a:rPr dirty="0" spc="254"/>
              <a:t> </a:t>
            </a:r>
            <a:r>
              <a:rPr dirty="0"/>
              <a:t>a</a:t>
            </a:r>
            <a:r>
              <a:rPr dirty="0" spc="250"/>
              <a:t> </a:t>
            </a:r>
            <a:r>
              <a:rPr dirty="0"/>
              <a:t>particle</a:t>
            </a:r>
            <a:r>
              <a:rPr dirty="0" spc="250"/>
              <a:t> </a:t>
            </a:r>
            <a:r>
              <a:rPr dirty="0"/>
              <a:t>to</a:t>
            </a:r>
            <a:r>
              <a:rPr dirty="0" spc="260"/>
              <a:t> </a:t>
            </a:r>
            <a:r>
              <a:rPr dirty="0"/>
              <a:t>be</a:t>
            </a:r>
            <a:r>
              <a:rPr dirty="0" spc="254"/>
              <a:t> </a:t>
            </a:r>
            <a:r>
              <a:rPr dirty="0"/>
              <a:t>in</a:t>
            </a:r>
            <a:r>
              <a:rPr dirty="0" spc="250"/>
              <a:t> </a:t>
            </a:r>
            <a:r>
              <a:rPr dirty="0"/>
              <a:t>a</a:t>
            </a:r>
            <a:r>
              <a:rPr dirty="0" spc="260"/>
              <a:t> </a:t>
            </a:r>
            <a:r>
              <a:rPr dirty="0" spc="50"/>
              <a:t>state</a:t>
            </a:r>
            <a:r>
              <a:rPr dirty="0" spc="254"/>
              <a:t> </a:t>
            </a:r>
            <a:r>
              <a:rPr dirty="0"/>
              <a:t>in</a:t>
            </a:r>
            <a:r>
              <a:rPr dirty="0" spc="254"/>
              <a:t> </a:t>
            </a:r>
            <a:r>
              <a:rPr dirty="0"/>
              <a:t>which</a:t>
            </a:r>
            <a:r>
              <a:rPr dirty="0" spc="254"/>
              <a:t> </a:t>
            </a:r>
            <a:r>
              <a:rPr dirty="0"/>
              <a:t>any</a:t>
            </a:r>
            <a:r>
              <a:rPr dirty="0" spc="250"/>
              <a:t> </a:t>
            </a:r>
            <a:r>
              <a:rPr dirty="0" spc="-10"/>
              <a:t>energy </a:t>
            </a:r>
            <a:r>
              <a:rPr dirty="0"/>
              <a:t>from</a:t>
            </a:r>
            <a:r>
              <a:rPr dirty="0" spc="110"/>
              <a:t> </a:t>
            </a:r>
            <a:r>
              <a:rPr dirty="0"/>
              <a:t>0</a:t>
            </a:r>
            <a:r>
              <a:rPr dirty="0" spc="105"/>
              <a:t> </a:t>
            </a:r>
            <a:r>
              <a:rPr dirty="0"/>
              <a:t>to</a:t>
            </a:r>
            <a:r>
              <a:rPr dirty="0" spc="110"/>
              <a:t> </a:t>
            </a:r>
            <a:r>
              <a:rPr dirty="0" spc="375">
                <a:latin typeface="Cambria"/>
                <a:cs typeface="Cambria"/>
              </a:rPr>
              <a:t>∞</a:t>
            </a:r>
            <a:r>
              <a:rPr dirty="0" spc="180">
                <a:latin typeface="Cambria"/>
                <a:cs typeface="Cambria"/>
              </a:rPr>
              <a:t> </a:t>
            </a:r>
            <a:r>
              <a:rPr dirty="0"/>
              <a:t>is</a:t>
            </a:r>
            <a:r>
              <a:rPr dirty="0" spc="114"/>
              <a:t> </a:t>
            </a:r>
            <a:r>
              <a:rPr dirty="0"/>
              <a:t>just</a:t>
            </a:r>
            <a:r>
              <a:rPr dirty="0" spc="105"/>
              <a:t> </a:t>
            </a:r>
            <a:r>
              <a:rPr dirty="0"/>
              <a:t>as</a:t>
            </a:r>
            <a:r>
              <a:rPr dirty="0" spc="110"/>
              <a:t> </a:t>
            </a:r>
            <a:r>
              <a:rPr dirty="0" spc="-30"/>
              <a:t>likely</a:t>
            </a:r>
            <a:r>
              <a:rPr dirty="0" spc="110"/>
              <a:t> </a:t>
            </a:r>
            <a:r>
              <a:rPr dirty="0"/>
              <a:t>as</a:t>
            </a:r>
            <a:r>
              <a:rPr dirty="0" spc="110"/>
              <a:t> </a:t>
            </a:r>
            <a:r>
              <a:rPr dirty="0"/>
              <a:t>any</a:t>
            </a:r>
            <a:r>
              <a:rPr dirty="0" spc="105"/>
              <a:t> </a:t>
            </a:r>
            <a:r>
              <a:rPr dirty="0"/>
              <a:t>other</a:t>
            </a:r>
            <a:r>
              <a:rPr dirty="0" spc="110"/>
              <a:t> </a:t>
            </a:r>
            <a:r>
              <a:rPr dirty="0" spc="-10"/>
              <a:t>energy?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170390"/>
            <a:ext cx="621855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No,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would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normalizable.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2804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173228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5.2.</a:t>
            </a:r>
            <a:r>
              <a:rPr dirty="0" sz="1200" spc="35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EIGENSTATES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TIME-INDEPENDENT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SCH</a:t>
            </a:r>
            <a:r>
              <a:rPr dirty="0" sz="1200" spc="35">
                <a:latin typeface="Times New Roman"/>
                <a:cs typeface="Times New Roman"/>
              </a:rPr>
              <a:t>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EQUATION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7242809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5014595" algn="l"/>
              </a:tabLst>
            </a:pPr>
            <a:r>
              <a:rPr dirty="0"/>
              <a:t>Can</a:t>
            </a:r>
            <a:r>
              <a:rPr dirty="0" spc="85"/>
              <a:t> </a:t>
            </a:r>
            <a:r>
              <a:rPr dirty="0"/>
              <a:t>an</a:t>
            </a:r>
            <a:r>
              <a:rPr dirty="0" spc="90"/>
              <a:t> </a:t>
            </a:r>
            <a:r>
              <a:rPr dirty="0"/>
              <a:t>energy</a:t>
            </a:r>
            <a:r>
              <a:rPr dirty="0" spc="95"/>
              <a:t> </a:t>
            </a:r>
            <a:r>
              <a:rPr dirty="0" spc="-45"/>
              <a:t>eigenvalue</a:t>
            </a:r>
            <a:r>
              <a:rPr dirty="0" spc="90"/>
              <a:t> </a:t>
            </a:r>
            <a:r>
              <a:rPr dirty="0"/>
              <a:t>be</a:t>
            </a:r>
            <a:r>
              <a:rPr dirty="0" spc="95"/>
              <a:t> </a:t>
            </a:r>
            <a:r>
              <a:rPr dirty="0" spc="-10"/>
              <a:t>negative?</a:t>
            </a:r>
            <a:r>
              <a:rPr dirty="0"/>
              <a:t>	Why</a:t>
            </a:r>
            <a:r>
              <a:rPr dirty="0" spc="45"/>
              <a:t> </a:t>
            </a:r>
            <a:r>
              <a:rPr dirty="0"/>
              <a:t>or</a:t>
            </a:r>
            <a:r>
              <a:rPr dirty="0" spc="50"/>
              <a:t> </a:t>
            </a:r>
            <a:r>
              <a:rPr dirty="0"/>
              <a:t>why</a:t>
            </a:r>
            <a:r>
              <a:rPr dirty="0" spc="45"/>
              <a:t> </a:t>
            </a:r>
            <a:r>
              <a:rPr dirty="0" spc="-20"/>
              <a:t>not?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2804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173228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5.2.</a:t>
            </a:r>
            <a:r>
              <a:rPr dirty="0" sz="1200" spc="35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EIGENSTATES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TIME-INDEPENDENT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SCH</a:t>
            </a:r>
            <a:r>
              <a:rPr dirty="0" sz="1200" spc="35">
                <a:latin typeface="Times New Roman"/>
                <a:cs typeface="Times New Roman"/>
              </a:rPr>
              <a:t>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EQUATION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18819" y="1208797"/>
            <a:ext cx="7242809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5014595" algn="l"/>
              </a:tabLst>
            </a:pP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eigenvalue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negative?</a:t>
            </a:r>
            <a:r>
              <a:rPr dirty="0" sz="2450">
                <a:latin typeface="Times New Roman"/>
                <a:cs typeface="Times New Roman"/>
              </a:rPr>
              <a:t>	Why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why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not?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1790812"/>
            <a:ext cx="8267065" cy="78295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23495" marR="5080" indent="-11430">
              <a:lnSpc>
                <a:spcPct val="101699"/>
              </a:lnSpc>
              <a:spcBef>
                <a:spcPts val="7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75">
                <a:latin typeface="Times New Roman"/>
                <a:cs typeface="Times New Roman"/>
              </a:rPr>
              <a:t>Yes,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because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potential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energy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(and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thus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total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energy)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negative.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2804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173228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5.2.</a:t>
            </a:r>
            <a:r>
              <a:rPr dirty="0" sz="1200" spc="35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EIGENSTATES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TIME-INDEPENDENT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SCH</a:t>
            </a:r>
            <a:r>
              <a:rPr dirty="0" sz="1200" spc="35">
                <a:latin typeface="Times New Roman"/>
                <a:cs typeface="Times New Roman"/>
              </a:rPr>
              <a:t>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EQUATION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5634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-114"/>
              <a:t>You</a:t>
            </a:r>
            <a:r>
              <a:rPr dirty="0" spc="-25"/>
              <a:t> </a:t>
            </a:r>
            <a:r>
              <a:rPr dirty="0" spc="-30"/>
              <a:t>have</a:t>
            </a:r>
            <a:r>
              <a:rPr dirty="0" spc="-25"/>
              <a:t> </a:t>
            </a:r>
            <a:r>
              <a:rPr dirty="0"/>
              <a:t>been</a:t>
            </a:r>
            <a:r>
              <a:rPr dirty="0" spc="-25"/>
              <a:t> </a:t>
            </a:r>
            <a:r>
              <a:rPr dirty="0" spc="-55"/>
              <a:t>given</a:t>
            </a:r>
            <a:r>
              <a:rPr dirty="0" spc="-25"/>
              <a:t> </a:t>
            </a:r>
            <a:r>
              <a:rPr dirty="0"/>
              <a:t>the</a:t>
            </a:r>
            <a:r>
              <a:rPr dirty="0" spc="-25"/>
              <a:t> </a:t>
            </a:r>
            <a:r>
              <a:rPr dirty="0"/>
              <a:t>potential</a:t>
            </a:r>
            <a:r>
              <a:rPr dirty="0" spc="-25"/>
              <a:t> energy </a:t>
            </a:r>
            <a:r>
              <a:rPr dirty="0"/>
              <a:t>function</a:t>
            </a:r>
            <a:r>
              <a:rPr dirty="0" spc="-40"/>
              <a:t> </a:t>
            </a:r>
            <a:r>
              <a:rPr dirty="0" spc="-150" i="1">
                <a:latin typeface="Times New Roman"/>
                <a:cs typeface="Times New Roman"/>
              </a:rPr>
              <a:t>U</a:t>
            </a:r>
            <a:r>
              <a:rPr dirty="0" spc="-340" i="1">
                <a:latin typeface="Times New Roman"/>
                <a:cs typeface="Times New Roman"/>
              </a:rPr>
              <a:t> </a:t>
            </a:r>
            <a:r>
              <a:rPr dirty="0" spc="130"/>
              <a:t>(</a:t>
            </a:r>
            <a:r>
              <a:rPr dirty="0" spc="130" i="1">
                <a:latin typeface="Times New Roman"/>
                <a:cs typeface="Times New Roman"/>
              </a:rPr>
              <a:t>x</a:t>
            </a:r>
            <a:r>
              <a:rPr dirty="0" spc="130"/>
              <a:t>)</a:t>
            </a:r>
            <a:r>
              <a:rPr dirty="0" spc="-25"/>
              <a:t> </a:t>
            </a:r>
            <a:r>
              <a:rPr dirty="0"/>
              <a:t>around</a:t>
            </a:r>
            <a:r>
              <a:rPr dirty="0" spc="-25"/>
              <a:t> an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8819" y="1605583"/>
            <a:ext cx="845883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>
                <a:latin typeface="Times New Roman"/>
                <a:cs typeface="Times New Roman"/>
              </a:rPr>
              <a:t>object,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 spc="-65">
                <a:latin typeface="Times New Roman"/>
                <a:cs typeface="Times New Roman"/>
              </a:rPr>
              <a:t>you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 spc="-55">
                <a:latin typeface="Times New Roman"/>
                <a:cs typeface="Times New Roman"/>
              </a:rPr>
              <a:t>have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found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function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spc="130" i="1">
                <a:latin typeface="Times New Roman"/>
                <a:cs typeface="Times New Roman"/>
              </a:rPr>
              <a:t>ψ</a:t>
            </a:r>
            <a:r>
              <a:rPr dirty="0" sz="2450" spc="130">
                <a:latin typeface="Times New Roman"/>
                <a:cs typeface="Times New Roman"/>
              </a:rPr>
              <a:t>(</a:t>
            </a:r>
            <a:r>
              <a:rPr dirty="0" sz="2450" spc="130" i="1">
                <a:latin typeface="Times New Roman"/>
                <a:cs typeface="Times New Roman"/>
              </a:rPr>
              <a:t>x</a:t>
            </a:r>
            <a:r>
              <a:rPr dirty="0" sz="2450" spc="130">
                <a:latin typeface="Times New Roman"/>
                <a:cs typeface="Times New Roman"/>
              </a:rPr>
              <a:t>)</a:t>
            </a:r>
            <a:r>
              <a:rPr dirty="0" sz="2450" spc="-90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satisfies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 spc="45">
                <a:latin typeface="Times New Roman"/>
                <a:cs typeface="Times New Roman"/>
              </a:rPr>
              <a:t>S</a:t>
            </a:r>
            <a:r>
              <a:rPr dirty="0" sz="2450" spc="-30">
                <a:latin typeface="Times New Roman"/>
                <a:cs typeface="Times New Roman"/>
              </a:rPr>
              <a:t>c</a:t>
            </a:r>
            <a:r>
              <a:rPr dirty="0" sz="2450" spc="45">
                <a:latin typeface="Times New Roman"/>
                <a:cs typeface="Times New Roman"/>
              </a:rPr>
              <a:t>hr</a:t>
            </a:r>
            <a:r>
              <a:rPr dirty="0" sz="2450" spc="-1190">
                <a:latin typeface="Times New Roman"/>
                <a:cs typeface="Times New Roman"/>
              </a:rPr>
              <a:t>o</a:t>
            </a:r>
            <a:r>
              <a:rPr dirty="0" sz="2450" spc="40">
                <a:latin typeface="Times New Roman"/>
                <a:cs typeface="Times New Roman"/>
              </a:rPr>
              <a:t>¨</a:t>
            </a:r>
            <a:r>
              <a:rPr dirty="0" sz="2450" spc="45">
                <a:latin typeface="Times New Roman"/>
                <a:cs typeface="Times New Roman"/>
              </a:rPr>
              <a:t>dinger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7491044" y="1731567"/>
            <a:ext cx="17399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-50" b="0">
                <a:latin typeface="Yu Gothic Medium"/>
                <a:cs typeface="Yu Gothic Medium"/>
              </a:rPr>
              <a:t>/</a:t>
            </a:r>
            <a:endParaRPr sz="2450">
              <a:latin typeface="Yu Gothic Medium"/>
              <a:cs typeface="Yu Gothic Medium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7700911" y="1885270"/>
            <a:ext cx="287655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260">
                <a:latin typeface="Cambria"/>
                <a:cs typeface="Cambria"/>
              </a:rPr>
              <a:t>∞</a:t>
            </a:r>
            <a:endParaRPr sz="2050">
              <a:latin typeface="Cambria"/>
              <a:cs typeface="Cambria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7639698" y="2146852"/>
            <a:ext cx="492125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360">
                <a:latin typeface="Cambria"/>
                <a:cs typeface="Cambria"/>
              </a:rPr>
              <a:t>−∞</a:t>
            </a:r>
            <a:endParaRPr sz="2050">
              <a:latin typeface="Cambria"/>
              <a:cs typeface="Cambria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8949690" y="1923307"/>
            <a:ext cx="14605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50">
                <a:latin typeface="Times New Roman"/>
                <a:cs typeface="Times New Roman"/>
              </a:rPr>
              <a:t>2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8165007" y="1985161"/>
            <a:ext cx="127254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55">
                <a:latin typeface="Cambria"/>
                <a:cs typeface="Cambria"/>
              </a:rPr>
              <a:t>|</a:t>
            </a:r>
            <a:r>
              <a:rPr dirty="0" sz="2450" spc="55" i="1">
                <a:latin typeface="Times New Roman"/>
                <a:cs typeface="Times New Roman"/>
              </a:rPr>
              <a:t>ψ</a:t>
            </a:r>
            <a:r>
              <a:rPr dirty="0" sz="2450" spc="55">
                <a:latin typeface="Times New Roman"/>
                <a:cs typeface="Times New Roman"/>
              </a:rPr>
              <a:t>(</a:t>
            </a:r>
            <a:r>
              <a:rPr dirty="0" sz="2450" spc="55" i="1">
                <a:latin typeface="Times New Roman"/>
                <a:cs typeface="Times New Roman"/>
              </a:rPr>
              <a:t>x</a:t>
            </a:r>
            <a:r>
              <a:rPr dirty="0" sz="2450" spc="55">
                <a:latin typeface="Times New Roman"/>
                <a:cs typeface="Times New Roman"/>
              </a:rPr>
              <a:t>)</a:t>
            </a:r>
            <a:r>
              <a:rPr dirty="0" sz="2450" spc="55">
                <a:latin typeface="Cambria"/>
                <a:cs typeface="Cambria"/>
              </a:rPr>
              <a:t>|</a:t>
            </a:r>
            <a:r>
              <a:rPr dirty="0" sz="2450" spc="470">
                <a:latin typeface="Cambria"/>
                <a:cs typeface="Cambria"/>
              </a:rPr>
              <a:t> </a:t>
            </a:r>
            <a:r>
              <a:rPr dirty="0" sz="2450" spc="135" i="1">
                <a:latin typeface="Times New Roman"/>
                <a:cs typeface="Times New Roman"/>
              </a:rPr>
              <a:t>dx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718819" y="1985161"/>
            <a:ext cx="6737350" cy="78295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649605" algn="l"/>
              </a:tabLst>
            </a:pPr>
            <a:r>
              <a:rPr dirty="0" sz="2450">
                <a:latin typeface="Times New Roman"/>
                <a:cs typeface="Times New Roman"/>
              </a:rPr>
              <a:t>equation</a:t>
            </a:r>
            <a:r>
              <a:rPr dirty="0" sz="2450" spc="-114">
                <a:latin typeface="Times New Roman"/>
                <a:cs typeface="Times New Roman"/>
              </a:rPr>
              <a:t> </a:t>
            </a:r>
            <a:r>
              <a:rPr dirty="0" sz="2450" spc="-65">
                <a:latin typeface="Times New Roman"/>
                <a:cs typeface="Times New Roman"/>
              </a:rPr>
              <a:t>for</a:t>
            </a:r>
            <a:r>
              <a:rPr dirty="0" sz="2450" spc="-114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-114">
                <a:latin typeface="Times New Roman"/>
                <a:cs typeface="Times New Roman"/>
              </a:rPr>
              <a:t> </a:t>
            </a:r>
            <a:r>
              <a:rPr dirty="0" sz="2450" spc="-150" i="1">
                <a:latin typeface="Times New Roman"/>
                <a:cs typeface="Times New Roman"/>
              </a:rPr>
              <a:t>U</a:t>
            </a:r>
            <a:r>
              <a:rPr dirty="0" sz="2450" spc="-350" i="1">
                <a:latin typeface="Times New Roman"/>
                <a:cs typeface="Times New Roman"/>
              </a:rPr>
              <a:t> </a:t>
            </a:r>
            <a:r>
              <a:rPr dirty="0" sz="2450" spc="95">
                <a:latin typeface="Times New Roman"/>
                <a:cs typeface="Times New Roman"/>
              </a:rPr>
              <a:t>(</a:t>
            </a:r>
            <a:r>
              <a:rPr dirty="0" sz="2450" spc="95" i="1">
                <a:latin typeface="Times New Roman"/>
                <a:cs typeface="Times New Roman"/>
              </a:rPr>
              <a:t>x</a:t>
            </a:r>
            <a:r>
              <a:rPr dirty="0" sz="2450" spc="95">
                <a:latin typeface="Times New Roman"/>
                <a:cs typeface="Times New Roman"/>
              </a:rPr>
              <a:t>).</a:t>
            </a:r>
            <a:r>
              <a:rPr dirty="0" sz="2450" spc="330">
                <a:latin typeface="Times New Roman"/>
                <a:cs typeface="Times New Roman"/>
              </a:rPr>
              <a:t> </a:t>
            </a:r>
            <a:r>
              <a:rPr dirty="0" sz="2450" spc="-120">
                <a:latin typeface="Times New Roman"/>
                <a:cs typeface="Times New Roman"/>
              </a:rPr>
              <a:t>You</a:t>
            </a:r>
            <a:r>
              <a:rPr dirty="0" sz="2450" spc="-11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have</a:t>
            </a:r>
            <a:r>
              <a:rPr dirty="0" sz="2450" spc="-114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also</a:t>
            </a:r>
            <a:r>
              <a:rPr dirty="0" sz="2450" spc="-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determined</a:t>
            </a:r>
            <a:r>
              <a:rPr dirty="0" sz="2450" spc="-114">
                <a:latin typeface="Times New Roman"/>
                <a:cs typeface="Times New Roman"/>
              </a:rPr>
              <a:t> </a:t>
            </a:r>
            <a:r>
              <a:rPr dirty="0" sz="2450" spc="95">
                <a:latin typeface="Times New Roman"/>
                <a:cs typeface="Times New Roman"/>
              </a:rPr>
              <a:t>that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9.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75">
                <a:latin typeface="Times New Roman"/>
                <a:cs typeface="Times New Roman"/>
              </a:rPr>
              <a:t>What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conclude?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719315" y="2946754"/>
            <a:ext cx="8256270" cy="255460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8227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3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3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just</a:t>
            </a:r>
            <a:r>
              <a:rPr dirty="0" sz="2450" spc="3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divide</a:t>
            </a:r>
            <a:r>
              <a:rPr dirty="0" sz="2450" spc="3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your</a:t>
            </a:r>
            <a:r>
              <a:rPr dirty="0" sz="2450" spc="345">
                <a:latin typeface="Times New Roman"/>
                <a:cs typeface="Times New Roman"/>
              </a:rPr>
              <a:t> </a:t>
            </a:r>
            <a:r>
              <a:rPr dirty="0" sz="2450" spc="130" i="1">
                <a:latin typeface="Times New Roman"/>
                <a:cs typeface="Times New Roman"/>
              </a:rPr>
              <a:t>ψ</a:t>
            </a:r>
            <a:r>
              <a:rPr dirty="0" sz="2450" spc="130">
                <a:latin typeface="Times New Roman"/>
                <a:cs typeface="Times New Roman"/>
              </a:rPr>
              <a:t>(</a:t>
            </a:r>
            <a:r>
              <a:rPr dirty="0" sz="2450" spc="130" i="1">
                <a:latin typeface="Times New Roman"/>
                <a:cs typeface="Times New Roman"/>
              </a:rPr>
              <a:t>x</a:t>
            </a:r>
            <a:r>
              <a:rPr dirty="0" sz="2450" spc="130">
                <a:latin typeface="Times New Roman"/>
                <a:cs typeface="Times New Roman"/>
              </a:rPr>
              <a:t>)</a:t>
            </a:r>
            <a:r>
              <a:rPr dirty="0" sz="2450" spc="3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</a:t>
            </a:r>
            <a:r>
              <a:rPr dirty="0" sz="2450" spc="3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by</a:t>
            </a:r>
            <a:r>
              <a:rPr dirty="0" sz="2450" spc="3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3.</a:t>
            </a:r>
            <a:r>
              <a:rPr dirty="0" sz="2450" spc="229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resulting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function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will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still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solve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-15">
                <a:latin typeface="Times New Roman"/>
                <a:cs typeface="Times New Roman"/>
              </a:rPr>
              <a:t>S</a:t>
            </a:r>
            <a:r>
              <a:rPr dirty="0" sz="2450" spc="-95">
                <a:latin typeface="Times New Roman"/>
                <a:cs typeface="Times New Roman"/>
              </a:rPr>
              <a:t>c</a:t>
            </a:r>
            <a:r>
              <a:rPr dirty="0" sz="2450" spc="-15">
                <a:latin typeface="Times New Roman"/>
                <a:cs typeface="Times New Roman"/>
              </a:rPr>
              <a:t>hr</a:t>
            </a:r>
            <a:r>
              <a:rPr dirty="0" sz="2450" spc="-835">
                <a:latin typeface="Times New Roman"/>
                <a:cs typeface="Times New Roman"/>
              </a:rPr>
              <a:t>¨</a:t>
            </a:r>
            <a:r>
              <a:rPr dirty="0" sz="2450" spc="-15">
                <a:latin typeface="Times New Roman"/>
                <a:cs typeface="Times New Roman"/>
              </a:rPr>
              <a:t>odinger’s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equation,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will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be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properly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normalized,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represents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wavefunction.</a:t>
            </a:r>
            <a:endParaRPr sz="2450">
              <a:latin typeface="Times New Roman"/>
              <a:cs typeface="Times New Roman"/>
            </a:endParaRPr>
          </a:p>
          <a:p>
            <a:pPr algn="just" marL="382270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need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start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over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S</a:t>
            </a:r>
            <a:r>
              <a:rPr dirty="0" sz="2450" spc="-110">
                <a:latin typeface="Times New Roman"/>
                <a:cs typeface="Times New Roman"/>
              </a:rPr>
              <a:t>c</a:t>
            </a:r>
            <a:r>
              <a:rPr dirty="0" sz="2450" spc="-35">
                <a:latin typeface="Times New Roman"/>
                <a:cs typeface="Times New Roman"/>
              </a:rPr>
              <a:t>hr</a:t>
            </a:r>
            <a:r>
              <a:rPr dirty="0" sz="2450" spc="-855">
                <a:latin typeface="Times New Roman"/>
                <a:cs typeface="Times New Roman"/>
              </a:rPr>
              <a:t>¨</a:t>
            </a:r>
            <a:r>
              <a:rPr dirty="0" sz="2450" spc="-35">
                <a:latin typeface="Times New Roman"/>
                <a:cs typeface="Times New Roman"/>
              </a:rPr>
              <a:t>odinger’s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equation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find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a </a:t>
            </a:r>
            <a:r>
              <a:rPr dirty="0" sz="2450" spc="-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completely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wavefunction;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this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valid.</a:t>
            </a:r>
            <a:endParaRPr sz="2450">
              <a:latin typeface="Times New Roman"/>
              <a:cs typeface="Times New Roman"/>
            </a:endParaRPr>
          </a:p>
          <a:p>
            <a:pPr algn="just"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 spc="-10">
                <a:latin typeface="Times New Roman"/>
                <a:cs typeface="Times New Roman"/>
              </a:rPr>
              <a:t>Your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130" i="1">
                <a:latin typeface="Times New Roman"/>
                <a:cs typeface="Times New Roman"/>
              </a:rPr>
              <a:t>ψ</a:t>
            </a:r>
            <a:r>
              <a:rPr dirty="0" sz="2450" spc="130">
                <a:latin typeface="Times New Roman"/>
                <a:cs typeface="Times New Roman"/>
              </a:rPr>
              <a:t>(</a:t>
            </a:r>
            <a:r>
              <a:rPr dirty="0" sz="2450" spc="130" i="1">
                <a:latin typeface="Times New Roman"/>
                <a:cs typeface="Times New Roman"/>
              </a:rPr>
              <a:t>x</a:t>
            </a:r>
            <a:r>
              <a:rPr dirty="0" sz="2450" spc="130">
                <a:latin typeface="Times New Roman"/>
                <a:cs typeface="Times New Roman"/>
              </a:rPr>
              <a:t>)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fine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way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is.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2804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173228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5.2.</a:t>
            </a:r>
            <a:r>
              <a:rPr dirty="0" sz="1200" spc="35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EIGENSTATES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TIME-INDEPENDENT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SCH</a:t>
            </a:r>
            <a:r>
              <a:rPr dirty="0" sz="1200" spc="35">
                <a:latin typeface="Times New Roman"/>
                <a:cs typeface="Times New Roman"/>
              </a:rPr>
              <a:t>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EQUATION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5634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-114"/>
              <a:t>You</a:t>
            </a:r>
            <a:r>
              <a:rPr dirty="0" spc="-25"/>
              <a:t> </a:t>
            </a:r>
            <a:r>
              <a:rPr dirty="0" spc="-30"/>
              <a:t>have</a:t>
            </a:r>
            <a:r>
              <a:rPr dirty="0" spc="-25"/>
              <a:t> </a:t>
            </a:r>
            <a:r>
              <a:rPr dirty="0"/>
              <a:t>been</a:t>
            </a:r>
            <a:r>
              <a:rPr dirty="0" spc="-25"/>
              <a:t> </a:t>
            </a:r>
            <a:r>
              <a:rPr dirty="0" spc="-55"/>
              <a:t>given</a:t>
            </a:r>
            <a:r>
              <a:rPr dirty="0" spc="-25"/>
              <a:t> </a:t>
            </a:r>
            <a:r>
              <a:rPr dirty="0"/>
              <a:t>the</a:t>
            </a:r>
            <a:r>
              <a:rPr dirty="0" spc="-25"/>
              <a:t> </a:t>
            </a:r>
            <a:r>
              <a:rPr dirty="0"/>
              <a:t>potential</a:t>
            </a:r>
            <a:r>
              <a:rPr dirty="0" spc="-25"/>
              <a:t> energy </a:t>
            </a:r>
            <a:r>
              <a:rPr dirty="0"/>
              <a:t>function</a:t>
            </a:r>
            <a:r>
              <a:rPr dirty="0" spc="-40"/>
              <a:t> </a:t>
            </a:r>
            <a:r>
              <a:rPr dirty="0" spc="-150" i="1">
                <a:latin typeface="Times New Roman"/>
                <a:cs typeface="Times New Roman"/>
              </a:rPr>
              <a:t>U</a:t>
            </a:r>
            <a:r>
              <a:rPr dirty="0" spc="-340" i="1">
                <a:latin typeface="Times New Roman"/>
                <a:cs typeface="Times New Roman"/>
              </a:rPr>
              <a:t> </a:t>
            </a:r>
            <a:r>
              <a:rPr dirty="0" spc="130"/>
              <a:t>(</a:t>
            </a:r>
            <a:r>
              <a:rPr dirty="0" spc="130" i="1">
                <a:latin typeface="Times New Roman"/>
                <a:cs typeface="Times New Roman"/>
              </a:rPr>
              <a:t>x</a:t>
            </a:r>
            <a:r>
              <a:rPr dirty="0" spc="130"/>
              <a:t>)</a:t>
            </a:r>
            <a:r>
              <a:rPr dirty="0" spc="-25"/>
              <a:t> </a:t>
            </a:r>
            <a:r>
              <a:rPr dirty="0"/>
              <a:t>around</a:t>
            </a:r>
            <a:r>
              <a:rPr dirty="0" spc="-25"/>
              <a:t> an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8819" y="1605583"/>
            <a:ext cx="845883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>
                <a:latin typeface="Times New Roman"/>
                <a:cs typeface="Times New Roman"/>
              </a:rPr>
              <a:t>object,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 spc="-65">
                <a:latin typeface="Times New Roman"/>
                <a:cs typeface="Times New Roman"/>
              </a:rPr>
              <a:t>you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 spc="-55">
                <a:latin typeface="Times New Roman"/>
                <a:cs typeface="Times New Roman"/>
              </a:rPr>
              <a:t>have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found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function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spc="130" i="1">
                <a:latin typeface="Times New Roman"/>
                <a:cs typeface="Times New Roman"/>
              </a:rPr>
              <a:t>ψ</a:t>
            </a:r>
            <a:r>
              <a:rPr dirty="0" sz="2450" spc="130">
                <a:latin typeface="Times New Roman"/>
                <a:cs typeface="Times New Roman"/>
              </a:rPr>
              <a:t>(</a:t>
            </a:r>
            <a:r>
              <a:rPr dirty="0" sz="2450" spc="130" i="1">
                <a:latin typeface="Times New Roman"/>
                <a:cs typeface="Times New Roman"/>
              </a:rPr>
              <a:t>x</a:t>
            </a:r>
            <a:r>
              <a:rPr dirty="0" sz="2450" spc="130">
                <a:latin typeface="Times New Roman"/>
                <a:cs typeface="Times New Roman"/>
              </a:rPr>
              <a:t>)</a:t>
            </a:r>
            <a:r>
              <a:rPr dirty="0" sz="2450" spc="-90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satisfies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 spc="45">
                <a:latin typeface="Times New Roman"/>
                <a:cs typeface="Times New Roman"/>
              </a:rPr>
              <a:t>S</a:t>
            </a:r>
            <a:r>
              <a:rPr dirty="0" sz="2450" spc="-30">
                <a:latin typeface="Times New Roman"/>
                <a:cs typeface="Times New Roman"/>
              </a:rPr>
              <a:t>c</a:t>
            </a:r>
            <a:r>
              <a:rPr dirty="0" sz="2450" spc="45">
                <a:latin typeface="Times New Roman"/>
                <a:cs typeface="Times New Roman"/>
              </a:rPr>
              <a:t>hr</a:t>
            </a:r>
            <a:r>
              <a:rPr dirty="0" sz="2450" spc="-1190">
                <a:latin typeface="Times New Roman"/>
                <a:cs typeface="Times New Roman"/>
              </a:rPr>
              <a:t>o</a:t>
            </a:r>
            <a:r>
              <a:rPr dirty="0" sz="2450" spc="40">
                <a:latin typeface="Times New Roman"/>
                <a:cs typeface="Times New Roman"/>
              </a:rPr>
              <a:t>¨</a:t>
            </a:r>
            <a:r>
              <a:rPr dirty="0" sz="2450" spc="45">
                <a:latin typeface="Times New Roman"/>
                <a:cs typeface="Times New Roman"/>
              </a:rPr>
              <a:t>dinger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7491044" y="1731567"/>
            <a:ext cx="17399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-50" b="0">
                <a:latin typeface="Yu Gothic Medium"/>
                <a:cs typeface="Yu Gothic Medium"/>
              </a:rPr>
              <a:t>/</a:t>
            </a:r>
            <a:endParaRPr sz="2450">
              <a:latin typeface="Yu Gothic Medium"/>
              <a:cs typeface="Yu Gothic Medium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7700911" y="1885270"/>
            <a:ext cx="287655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260">
                <a:latin typeface="Cambria"/>
                <a:cs typeface="Cambria"/>
              </a:rPr>
              <a:t>∞</a:t>
            </a:r>
            <a:endParaRPr sz="2050">
              <a:latin typeface="Cambria"/>
              <a:cs typeface="Cambria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7639698" y="2146852"/>
            <a:ext cx="492125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360">
                <a:latin typeface="Cambria"/>
                <a:cs typeface="Cambria"/>
              </a:rPr>
              <a:t>−∞</a:t>
            </a:r>
            <a:endParaRPr sz="2050">
              <a:latin typeface="Cambria"/>
              <a:cs typeface="Cambria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8949690" y="1923307"/>
            <a:ext cx="14605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50">
                <a:latin typeface="Times New Roman"/>
                <a:cs typeface="Times New Roman"/>
              </a:rPr>
              <a:t>2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8165007" y="1985161"/>
            <a:ext cx="127254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55">
                <a:latin typeface="Cambria"/>
                <a:cs typeface="Cambria"/>
              </a:rPr>
              <a:t>|</a:t>
            </a:r>
            <a:r>
              <a:rPr dirty="0" sz="2450" spc="55" i="1">
                <a:latin typeface="Times New Roman"/>
                <a:cs typeface="Times New Roman"/>
              </a:rPr>
              <a:t>ψ</a:t>
            </a:r>
            <a:r>
              <a:rPr dirty="0" sz="2450" spc="55">
                <a:latin typeface="Times New Roman"/>
                <a:cs typeface="Times New Roman"/>
              </a:rPr>
              <a:t>(</a:t>
            </a:r>
            <a:r>
              <a:rPr dirty="0" sz="2450" spc="55" i="1">
                <a:latin typeface="Times New Roman"/>
                <a:cs typeface="Times New Roman"/>
              </a:rPr>
              <a:t>x</a:t>
            </a:r>
            <a:r>
              <a:rPr dirty="0" sz="2450" spc="55">
                <a:latin typeface="Times New Roman"/>
                <a:cs typeface="Times New Roman"/>
              </a:rPr>
              <a:t>)</a:t>
            </a:r>
            <a:r>
              <a:rPr dirty="0" sz="2450" spc="55">
                <a:latin typeface="Cambria"/>
                <a:cs typeface="Cambria"/>
              </a:rPr>
              <a:t>|</a:t>
            </a:r>
            <a:r>
              <a:rPr dirty="0" sz="2450" spc="470">
                <a:latin typeface="Cambria"/>
                <a:cs typeface="Cambria"/>
              </a:rPr>
              <a:t> </a:t>
            </a:r>
            <a:r>
              <a:rPr dirty="0" sz="2450" spc="135" i="1">
                <a:latin typeface="Times New Roman"/>
                <a:cs typeface="Times New Roman"/>
              </a:rPr>
              <a:t>dx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718819" y="1985161"/>
            <a:ext cx="6737350" cy="78295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649605" algn="l"/>
              </a:tabLst>
            </a:pPr>
            <a:r>
              <a:rPr dirty="0" sz="2450">
                <a:latin typeface="Times New Roman"/>
                <a:cs typeface="Times New Roman"/>
              </a:rPr>
              <a:t>equation</a:t>
            </a:r>
            <a:r>
              <a:rPr dirty="0" sz="2450" spc="-114">
                <a:latin typeface="Times New Roman"/>
                <a:cs typeface="Times New Roman"/>
              </a:rPr>
              <a:t> </a:t>
            </a:r>
            <a:r>
              <a:rPr dirty="0" sz="2450" spc="-65">
                <a:latin typeface="Times New Roman"/>
                <a:cs typeface="Times New Roman"/>
              </a:rPr>
              <a:t>for</a:t>
            </a:r>
            <a:r>
              <a:rPr dirty="0" sz="2450" spc="-114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-114">
                <a:latin typeface="Times New Roman"/>
                <a:cs typeface="Times New Roman"/>
              </a:rPr>
              <a:t> </a:t>
            </a:r>
            <a:r>
              <a:rPr dirty="0" sz="2450" spc="-150" i="1">
                <a:latin typeface="Times New Roman"/>
                <a:cs typeface="Times New Roman"/>
              </a:rPr>
              <a:t>U</a:t>
            </a:r>
            <a:r>
              <a:rPr dirty="0" sz="2450" spc="-350" i="1">
                <a:latin typeface="Times New Roman"/>
                <a:cs typeface="Times New Roman"/>
              </a:rPr>
              <a:t> </a:t>
            </a:r>
            <a:r>
              <a:rPr dirty="0" sz="2450" spc="95">
                <a:latin typeface="Times New Roman"/>
                <a:cs typeface="Times New Roman"/>
              </a:rPr>
              <a:t>(</a:t>
            </a:r>
            <a:r>
              <a:rPr dirty="0" sz="2450" spc="95" i="1">
                <a:latin typeface="Times New Roman"/>
                <a:cs typeface="Times New Roman"/>
              </a:rPr>
              <a:t>x</a:t>
            </a:r>
            <a:r>
              <a:rPr dirty="0" sz="2450" spc="95">
                <a:latin typeface="Times New Roman"/>
                <a:cs typeface="Times New Roman"/>
              </a:rPr>
              <a:t>).</a:t>
            </a:r>
            <a:r>
              <a:rPr dirty="0" sz="2450" spc="330">
                <a:latin typeface="Times New Roman"/>
                <a:cs typeface="Times New Roman"/>
              </a:rPr>
              <a:t> </a:t>
            </a:r>
            <a:r>
              <a:rPr dirty="0" sz="2450" spc="-120">
                <a:latin typeface="Times New Roman"/>
                <a:cs typeface="Times New Roman"/>
              </a:rPr>
              <a:t>You</a:t>
            </a:r>
            <a:r>
              <a:rPr dirty="0" sz="2450" spc="-11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have</a:t>
            </a:r>
            <a:r>
              <a:rPr dirty="0" sz="2450" spc="-114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also</a:t>
            </a:r>
            <a:r>
              <a:rPr dirty="0" sz="2450" spc="-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determined</a:t>
            </a:r>
            <a:r>
              <a:rPr dirty="0" sz="2450" spc="-114">
                <a:latin typeface="Times New Roman"/>
                <a:cs typeface="Times New Roman"/>
              </a:rPr>
              <a:t> </a:t>
            </a:r>
            <a:r>
              <a:rPr dirty="0" sz="2450" spc="95">
                <a:latin typeface="Times New Roman"/>
                <a:cs typeface="Times New Roman"/>
              </a:rPr>
              <a:t>that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9.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75">
                <a:latin typeface="Times New Roman"/>
                <a:cs typeface="Times New Roman"/>
              </a:rPr>
              <a:t>What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conclude?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707745" y="2946754"/>
            <a:ext cx="8267700" cy="317436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9370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3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3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just</a:t>
            </a:r>
            <a:r>
              <a:rPr dirty="0" sz="2450" spc="3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divide</a:t>
            </a:r>
            <a:r>
              <a:rPr dirty="0" sz="2450" spc="3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your</a:t>
            </a:r>
            <a:r>
              <a:rPr dirty="0" sz="2450" spc="345">
                <a:latin typeface="Times New Roman"/>
                <a:cs typeface="Times New Roman"/>
              </a:rPr>
              <a:t> </a:t>
            </a:r>
            <a:r>
              <a:rPr dirty="0" sz="2450" spc="130" i="1">
                <a:latin typeface="Times New Roman"/>
                <a:cs typeface="Times New Roman"/>
              </a:rPr>
              <a:t>ψ</a:t>
            </a:r>
            <a:r>
              <a:rPr dirty="0" sz="2450" spc="130">
                <a:latin typeface="Times New Roman"/>
                <a:cs typeface="Times New Roman"/>
              </a:rPr>
              <a:t>(</a:t>
            </a:r>
            <a:r>
              <a:rPr dirty="0" sz="2450" spc="130" i="1">
                <a:latin typeface="Times New Roman"/>
                <a:cs typeface="Times New Roman"/>
              </a:rPr>
              <a:t>x</a:t>
            </a:r>
            <a:r>
              <a:rPr dirty="0" sz="2450" spc="130">
                <a:latin typeface="Times New Roman"/>
                <a:cs typeface="Times New Roman"/>
              </a:rPr>
              <a:t>)</a:t>
            </a:r>
            <a:r>
              <a:rPr dirty="0" sz="2450" spc="3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</a:t>
            </a:r>
            <a:r>
              <a:rPr dirty="0" sz="2450" spc="3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by</a:t>
            </a:r>
            <a:r>
              <a:rPr dirty="0" sz="2450" spc="3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3.</a:t>
            </a:r>
            <a:r>
              <a:rPr dirty="0" sz="2450" spc="229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resulting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function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will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still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solve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-15">
                <a:latin typeface="Times New Roman"/>
                <a:cs typeface="Times New Roman"/>
              </a:rPr>
              <a:t>S</a:t>
            </a:r>
            <a:r>
              <a:rPr dirty="0" sz="2450" spc="-95">
                <a:latin typeface="Times New Roman"/>
                <a:cs typeface="Times New Roman"/>
              </a:rPr>
              <a:t>c</a:t>
            </a:r>
            <a:r>
              <a:rPr dirty="0" sz="2450" spc="-15">
                <a:latin typeface="Times New Roman"/>
                <a:cs typeface="Times New Roman"/>
              </a:rPr>
              <a:t>hr</a:t>
            </a:r>
            <a:r>
              <a:rPr dirty="0" sz="2450" spc="-835">
                <a:latin typeface="Times New Roman"/>
                <a:cs typeface="Times New Roman"/>
              </a:rPr>
              <a:t>¨</a:t>
            </a:r>
            <a:r>
              <a:rPr dirty="0" sz="2450" spc="-15">
                <a:latin typeface="Times New Roman"/>
                <a:cs typeface="Times New Roman"/>
              </a:rPr>
              <a:t>odinger’s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equation,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will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be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properly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normalized,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represents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wavefunction.</a:t>
            </a:r>
            <a:endParaRPr sz="2450">
              <a:latin typeface="Times New Roman"/>
              <a:cs typeface="Times New Roman"/>
            </a:endParaRPr>
          </a:p>
          <a:p>
            <a:pPr algn="just" marL="393700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need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start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over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S</a:t>
            </a:r>
            <a:r>
              <a:rPr dirty="0" sz="2450" spc="-110">
                <a:latin typeface="Times New Roman"/>
                <a:cs typeface="Times New Roman"/>
              </a:rPr>
              <a:t>c</a:t>
            </a:r>
            <a:r>
              <a:rPr dirty="0" sz="2450" spc="-35">
                <a:latin typeface="Times New Roman"/>
                <a:cs typeface="Times New Roman"/>
              </a:rPr>
              <a:t>hr</a:t>
            </a:r>
            <a:r>
              <a:rPr dirty="0" sz="2450" spc="-855">
                <a:latin typeface="Times New Roman"/>
                <a:cs typeface="Times New Roman"/>
              </a:rPr>
              <a:t>¨</a:t>
            </a:r>
            <a:r>
              <a:rPr dirty="0" sz="2450" spc="-35">
                <a:latin typeface="Times New Roman"/>
                <a:cs typeface="Times New Roman"/>
              </a:rPr>
              <a:t>odinger’s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equation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find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a </a:t>
            </a:r>
            <a:r>
              <a:rPr dirty="0" sz="2450" spc="-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completely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wavefunction;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this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valid.</a:t>
            </a:r>
            <a:endParaRPr sz="2450">
              <a:latin typeface="Times New Roman"/>
              <a:cs typeface="Times New Roman"/>
            </a:endParaRPr>
          </a:p>
          <a:p>
            <a:pPr algn="just"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-10">
                <a:latin typeface="Times New Roman"/>
                <a:cs typeface="Times New Roman"/>
              </a:rPr>
              <a:t>Your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130" i="1">
                <a:latin typeface="Times New Roman"/>
                <a:cs typeface="Times New Roman"/>
              </a:rPr>
              <a:t>ψ</a:t>
            </a:r>
            <a:r>
              <a:rPr dirty="0" sz="2450" spc="130">
                <a:latin typeface="Times New Roman"/>
                <a:cs typeface="Times New Roman"/>
              </a:rPr>
              <a:t>(</a:t>
            </a:r>
            <a:r>
              <a:rPr dirty="0" sz="2450" spc="130" i="1">
                <a:latin typeface="Times New Roman"/>
                <a:cs typeface="Times New Roman"/>
              </a:rPr>
              <a:t>x</a:t>
            </a:r>
            <a:r>
              <a:rPr dirty="0" sz="2450" spc="130">
                <a:latin typeface="Times New Roman"/>
                <a:cs typeface="Times New Roman"/>
              </a:rPr>
              <a:t>)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fine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way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is.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2804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173228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5.2.</a:t>
            </a:r>
            <a:r>
              <a:rPr dirty="0" sz="1200" spc="35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EIGENSTATES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TIME-INDEPENDENT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SCH</a:t>
            </a:r>
            <a:r>
              <a:rPr dirty="0" sz="1200" spc="35">
                <a:latin typeface="Times New Roman"/>
                <a:cs typeface="Times New Roman"/>
              </a:rPr>
              <a:t>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EQUATION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3331845" algn="l"/>
              </a:tabLst>
            </a:pPr>
            <a:r>
              <a:rPr dirty="0"/>
              <a:t>Does</a:t>
            </a:r>
            <a:r>
              <a:rPr dirty="0" spc="155"/>
              <a:t> </a:t>
            </a:r>
            <a:r>
              <a:rPr dirty="0"/>
              <a:t>the</a:t>
            </a:r>
            <a:r>
              <a:rPr dirty="0" spc="160"/>
              <a:t> </a:t>
            </a:r>
            <a:r>
              <a:rPr dirty="0"/>
              <a:t>ground</a:t>
            </a:r>
            <a:r>
              <a:rPr dirty="0" spc="155"/>
              <a:t> </a:t>
            </a:r>
            <a:r>
              <a:rPr dirty="0" spc="50"/>
              <a:t>state</a:t>
            </a:r>
            <a:r>
              <a:rPr dirty="0" spc="160"/>
              <a:t> </a:t>
            </a:r>
            <a:r>
              <a:rPr dirty="0"/>
              <a:t>of</a:t>
            </a:r>
            <a:r>
              <a:rPr dirty="0" spc="155"/>
              <a:t> </a:t>
            </a:r>
            <a:r>
              <a:rPr dirty="0"/>
              <a:t>a</a:t>
            </a:r>
            <a:r>
              <a:rPr dirty="0" spc="160"/>
              <a:t> </a:t>
            </a:r>
            <a:r>
              <a:rPr dirty="0"/>
              <a:t>system</a:t>
            </a:r>
            <a:r>
              <a:rPr dirty="0" spc="155"/>
              <a:t> </a:t>
            </a:r>
            <a:r>
              <a:rPr dirty="0"/>
              <a:t>have</a:t>
            </a:r>
            <a:r>
              <a:rPr dirty="0" spc="160"/>
              <a:t> </a:t>
            </a:r>
            <a:r>
              <a:rPr dirty="0"/>
              <a:t>a</a:t>
            </a:r>
            <a:r>
              <a:rPr dirty="0" spc="155"/>
              <a:t> </a:t>
            </a:r>
            <a:r>
              <a:rPr dirty="0"/>
              <a:t>nonzero</a:t>
            </a:r>
            <a:r>
              <a:rPr dirty="0" spc="160"/>
              <a:t> </a:t>
            </a:r>
            <a:r>
              <a:rPr dirty="0"/>
              <a:t>energy</a:t>
            </a:r>
            <a:r>
              <a:rPr dirty="0" spc="155"/>
              <a:t> </a:t>
            </a:r>
            <a:r>
              <a:rPr dirty="0" spc="-10"/>
              <a:t>uncer- </a:t>
            </a:r>
            <a:r>
              <a:rPr dirty="0"/>
              <a:t>tainty</a:t>
            </a:r>
            <a:r>
              <a:rPr dirty="0" spc="215"/>
              <a:t> </a:t>
            </a:r>
            <a:r>
              <a:rPr dirty="0"/>
              <a:t>associated</a:t>
            </a:r>
            <a:r>
              <a:rPr dirty="0" spc="220"/>
              <a:t> </a:t>
            </a:r>
            <a:r>
              <a:rPr dirty="0"/>
              <a:t>with</a:t>
            </a:r>
            <a:r>
              <a:rPr dirty="0" spc="215"/>
              <a:t> </a:t>
            </a:r>
            <a:r>
              <a:rPr dirty="0" spc="-25"/>
              <a:t>it?</a:t>
            </a:r>
            <a:r>
              <a:rPr dirty="0"/>
              <a:t>	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042037"/>
            <a:ext cx="8256270" cy="1923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 spc="-45">
                <a:latin typeface="Times New Roman"/>
                <a:cs typeface="Times New Roman"/>
              </a:rPr>
              <a:t>Yes,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states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some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uncertainty.</a:t>
            </a:r>
            <a:endParaRPr sz="2450">
              <a:latin typeface="Times New Roman"/>
              <a:cs typeface="Times New Roman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No,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ground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state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always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definite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value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energy.</a:t>
            </a:r>
            <a:endParaRPr sz="2450">
              <a:latin typeface="Times New Roman"/>
              <a:cs typeface="Times New Roman"/>
            </a:endParaRPr>
          </a:p>
          <a:p>
            <a:pPr marL="382270" marR="50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3540" algn="l"/>
                <a:tab pos="1195705" algn="l"/>
                <a:tab pos="2306320" algn="l"/>
                <a:tab pos="3011805" algn="l"/>
                <a:tab pos="3292475" algn="l"/>
                <a:tab pos="4311650" algn="l"/>
                <a:tab pos="5056505" algn="l"/>
                <a:tab pos="5753735" algn="l"/>
                <a:tab pos="6814820" algn="l"/>
                <a:tab pos="7776845" algn="l"/>
              </a:tabLst>
            </a:pPr>
            <a:r>
              <a:rPr dirty="0" sz="2450" spc="-20">
                <a:latin typeface="Times New Roman"/>
                <a:cs typeface="Times New Roman"/>
              </a:rPr>
              <a:t>Some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systems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have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ground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40">
                <a:latin typeface="Times New Roman"/>
                <a:cs typeface="Times New Roman"/>
              </a:rPr>
              <a:t>state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with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definite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energy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and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others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ground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state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some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uncertainty.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42619" y="889022"/>
            <a:ext cx="8420100" cy="42106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88900">
              <a:lnSpc>
                <a:spcPct val="100000"/>
              </a:lnSpc>
              <a:spcBef>
                <a:spcPts val="95"/>
              </a:spcBef>
              <a:tabLst>
                <a:tab pos="179578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5.2.</a:t>
            </a:r>
            <a:r>
              <a:rPr dirty="0" sz="1200" spc="35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EIGENSTATES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TIME-INDEPENDENT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SCH</a:t>
            </a:r>
            <a:r>
              <a:rPr dirty="0" sz="1200" spc="35">
                <a:latin typeface="Times New Roman"/>
                <a:cs typeface="Times New Roman"/>
              </a:rPr>
              <a:t>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EQUATION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4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88900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Does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ground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state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system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nonzero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uncertainty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associated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with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it?</a:t>
            </a:r>
            <a:r>
              <a:rPr dirty="0" sz="1400" spc="4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(Choose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one.)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1400">
              <a:latin typeface="Times New Roman"/>
              <a:cs typeface="Times New Roman"/>
            </a:endParaRPr>
          </a:p>
          <a:p>
            <a:pPr marL="459740" indent="-257175">
              <a:lnSpc>
                <a:spcPct val="100000"/>
              </a:lnSpc>
              <a:buAutoNum type="alphaUcPeriod"/>
              <a:tabLst>
                <a:tab pos="459740" algn="l"/>
              </a:tabLst>
            </a:pPr>
            <a:r>
              <a:rPr dirty="0" sz="1400">
                <a:latin typeface="Times New Roman"/>
                <a:cs typeface="Times New Roman"/>
              </a:rPr>
              <a:t>Yes,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all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states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some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uncertainty.</a:t>
            </a:r>
            <a:endParaRPr sz="1400">
              <a:latin typeface="Times New Roman"/>
              <a:cs typeface="Times New Roman"/>
            </a:endParaRPr>
          </a:p>
          <a:p>
            <a:pPr marL="459740" indent="-249554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459740" algn="l"/>
              </a:tabLst>
            </a:pPr>
            <a:r>
              <a:rPr dirty="0" sz="1400">
                <a:latin typeface="Times New Roman"/>
                <a:cs typeface="Times New Roman"/>
              </a:rPr>
              <a:t>No,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ground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state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always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has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definite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value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energy.</a:t>
            </a:r>
            <a:endParaRPr sz="1400">
              <a:latin typeface="Times New Roman"/>
              <a:cs typeface="Times New Roman"/>
            </a:endParaRPr>
          </a:p>
          <a:p>
            <a:pPr marL="460375" marR="94615" indent="-252729">
              <a:lnSpc>
                <a:spcPct val="106700"/>
              </a:lnSpc>
              <a:spcBef>
                <a:spcPts val="1000"/>
              </a:spcBef>
              <a:buAutoNum type="alphaUcPeriod"/>
              <a:tabLst>
                <a:tab pos="460375" algn="l"/>
              </a:tabLst>
            </a:pPr>
            <a:r>
              <a:rPr dirty="0" sz="1400">
                <a:latin typeface="Times New Roman"/>
                <a:cs typeface="Times New Roman"/>
              </a:rPr>
              <a:t>Some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systems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ground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state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with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definite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others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ground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state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with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some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uncertainty.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95"/>
              </a:spcBef>
            </a:pPr>
            <a:endParaRPr sz="1400">
              <a:latin typeface="Times New Roman"/>
              <a:cs typeface="Times New Roman"/>
            </a:endParaRPr>
          </a:p>
          <a:p>
            <a:pPr algn="just" marL="77470">
              <a:lnSpc>
                <a:spcPct val="100000"/>
              </a:lnSpc>
            </a:pPr>
            <a:r>
              <a:rPr dirty="0" sz="1400" b="1">
                <a:latin typeface="Georgia"/>
                <a:cs typeface="Georgia"/>
              </a:rPr>
              <a:t>Solution:</a:t>
            </a:r>
            <a:r>
              <a:rPr dirty="0" sz="1400" spc="85" b="1">
                <a:latin typeface="Georgia"/>
                <a:cs typeface="Georgia"/>
              </a:rPr>
              <a:t>  </a:t>
            </a:r>
            <a:r>
              <a:rPr dirty="0" sz="1400" spc="-25">
                <a:latin typeface="Times New Roman"/>
                <a:cs typeface="Times New Roman"/>
              </a:rPr>
              <a:t>B.</a:t>
            </a:r>
            <a:endParaRPr sz="1400">
              <a:latin typeface="Times New Roman"/>
              <a:cs typeface="Times New Roman"/>
            </a:endParaRPr>
          </a:p>
          <a:p>
            <a:pPr algn="just" marL="88900" marR="91440">
              <a:lnSpc>
                <a:spcPct val="106700"/>
              </a:lnSpc>
              <a:spcBef>
                <a:spcPts val="600"/>
              </a:spcBef>
            </a:pP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might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very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reasonably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give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same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answer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first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excited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state,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second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excited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state,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on.</a:t>
            </a:r>
            <a:r>
              <a:rPr dirty="0" sz="1400" spc="260">
                <a:latin typeface="Times New Roman"/>
                <a:cs typeface="Times New Roman"/>
              </a:rPr>
              <a:t>  </a:t>
            </a: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3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definition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35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</a:t>
            </a:r>
            <a:r>
              <a:rPr dirty="0" sz="1400" spc="3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3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eigenstate</a:t>
            </a:r>
            <a:r>
              <a:rPr dirty="0" sz="1400" spc="3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its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lack</a:t>
            </a:r>
            <a:r>
              <a:rPr dirty="0" sz="1400" spc="3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uncertainty.</a:t>
            </a:r>
            <a:r>
              <a:rPr dirty="0" sz="1400" spc="26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3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particle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has</a:t>
            </a:r>
            <a:r>
              <a:rPr dirty="0" sz="1400" spc="355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an </a:t>
            </a:r>
            <a:r>
              <a:rPr dirty="0" sz="1400" spc="55">
                <a:latin typeface="Times New Roman"/>
                <a:cs typeface="Times New Roman"/>
              </a:rPr>
              <a:t>uncertain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when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it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superposition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different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eigenstates.</a:t>
            </a:r>
            <a:endParaRPr sz="1400">
              <a:latin typeface="Times New Roman"/>
              <a:cs typeface="Times New Roman"/>
            </a:endParaRPr>
          </a:p>
          <a:p>
            <a:pPr algn="just" marL="88900" marR="92710">
              <a:lnSpc>
                <a:spcPct val="106700"/>
              </a:lnSpc>
              <a:spcBef>
                <a:spcPts val="595"/>
              </a:spcBef>
            </a:pPr>
            <a:r>
              <a:rPr dirty="0" sz="1400" spc="90">
                <a:latin typeface="Times New Roman"/>
                <a:cs typeface="Times New Roman"/>
              </a:rPr>
              <a:t>But</a:t>
            </a:r>
            <a:r>
              <a:rPr dirty="0" sz="1400" spc="3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 spc="36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3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more</a:t>
            </a:r>
            <a:r>
              <a:rPr dirty="0" sz="1400" spc="3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advanced</a:t>
            </a:r>
            <a:r>
              <a:rPr dirty="0" sz="1400" spc="3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note,</a:t>
            </a:r>
            <a:r>
              <a:rPr dirty="0" sz="1400" spc="39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actual</a:t>
            </a:r>
            <a:r>
              <a:rPr dirty="0" sz="1400" spc="3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measured</a:t>
            </a:r>
            <a:r>
              <a:rPr dirty="0" sz="1400" spc="3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eigenstates</a:t>
            </a:r>
            <a:r>
              <a:rPr dirty="0" sz="1400" spc="3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do</a:t>
            </a:r>
            <a:r>
              <a:rPr dirty="0" sz="1400" spc="3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36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3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small</a:t>
            </a:r>
            <a:r>
              <a:rPr dirty="0" sz="1400" spc="36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uncertainty</a:t>
            </a:r>
            <a:r>
              <a:rPr dirty="0" sz="1400" spc="37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(or</a:t>
            </a:r>
            <a:r>
              <a:rPr dirty="0" sz="1400" spc="365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“width”)— </a:t>
            </a:r>
            <a:r>
              <a:rPr dirty="0" sz="1400" spc="-65" b="0" i="1">
                <a:latin typeface="Bookman Old Style"/>
                <a:cs typeface="Bookman Old Style"/>
              </a:rPr>
              <a:t>except</a:t>
            </a:r>
            <a:r>
              <a:rPr dirty="0" sz="1400" spc="265" b="0" i="1">
                <a:latin typeface="Bookman Old Style"/>
                <a:cs typeface="Bookman Old Style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ground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state.</a:t>
            </a:r>
            <a:r>
              <a:rPr dirty="0" sz="1400" spc="37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truly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definite,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can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conclude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from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time-energy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uncertainty </a:t>
            </a:r>
            <a:r>
              <a:rPr dirty="0" sz="1400">
                <a:latin typeface="Times New Roman"/>
                <a:cs typeface="Times New Roman"/>
              </a:rPr>
              <a:t>principle:</a:t>
            </a:r>
            <a:r>
              <a:rPr dirty="0" sz="1400" spc="39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ground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state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will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never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decay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(since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it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has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nowhere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decay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to),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it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must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zero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energy uncertainty.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372225" y="878291"/>
            <a:ext cx="260223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5.3.</a:t>
            </a:r>
            <a:r>
              <a:rPr dirty="0" sz="1200" spc="2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INFINITE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SQUARE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WELL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18819" y="1238181"/>
            <a:ext cx="3247390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572770" algn="l"/>
              </a:tabLst>
            </a:pPr>
            <a:r>
              <a:rPr dirty="0" sz="1700" spc="-25" b="1">
                <a:latin typeface="Georgia"/>
                <a:cs typeface="Georgia"/>
              </a:rPr>
              <a:t>5.3</a:t>
            </a:r>
            <a:r>
              <a:rPr dirty="0" sz="1700" b="1">
                <a:latin typeface="Georgia"/>
                <a:cs typeface="Georgia"/>
              </a:rPr>
              <a:t>	The</a:t>
            </a:r>
            <a:r>
              <a:rPr dirty="0" sz="1700" spc="95" b="1">
                <a:latin typeface="Georgia"/>
                <a:cs typeface="Georgia"/>
              </a:rPr>
              <a:t> </a:t>
            </a:r>
            <a:r>
              <a:rPr dirty="0" sz="1700" spc="-45" b="1">
                <a:latin typeface="Georgia"/>
                <a:cs typeface="Georgia"/>
              </a:rPr>
              <a:t>Infinite</a:t>
            </a:r>
            <a:r>
              <a:rPr dirty="0" sz="1700" spc="95" b="1">
                <a:latin typeface="Georgia"/>
                <a:cs typeface="Georgia"/>
              </a:rPr>
              <a:t> </a:t>
            </a:r>
            <a:r>
              <a:rPr dirty="0" sz="1700" spc="-55" b="1">
                <a:latin typeface="Georgia"/>
                <a:cs typeface="Georgia"/>
              </a:rPr>
              <a:t>Square</a:t>
            </a:r>
            <a:r>
              <a:rPr dirty="0" sz="1700" spc="100" b="1">
                <a:latin typeface="Georgia"/>
                <a:cs typeface="Georgia"/>
              </a:rPr>
              <a:t> </a:t>
            </a:r>
            <a:r>
              <a:rPr dirty="0" sz="1700" spc="-35" b="1">
                <a:latin typeface="Georgia"/>
                <a:cs typeface="Georgia"/>
              </a:rPr>
              <a:t>Well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66547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5.3.</a:t>
            </a:r>
            <a:r>
              <a:rPr dirty="0" sz="1200" spc="2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INFINITE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SQUARE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WELL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When</a:t>
            </a:r>
            <a:r>
              <a:rPr dirty="0" spc="335"/>
              <a:t> </a:t>
            </a:r>
            <a:r>
              <a:rPr dirty="0" spc="-140"/>
              <a:t>we</a:t>
            </a:r>
            <a:r>
              <a:rPr dirty="0" spc="335"/>
              <a:t> </a:t>
            </a:r>
            <a:r>
              <a:rPr dirty="0" spc="-60"/>
              <a:t>solved</a:t>
            </a:r>
            <a:r>
              <a:rPr dirty="0" spc="335"/>
              <a:t> </a:t>
            </a:r>
            <a:r>
              <a:rPr dirty="0" spc="-60"/>
              <a:t>for</a:t>
            </a:r>
            <a:r>
              <a:rPr dirty="0" spc="330"/>
              <a:t> </a:t>
            </a:r>
            <a:r>
              <a:rPr dirty="0" spc="45"/>
              <a:t>the</a:t>
            </a:r>
            <a:r>
              <a:rPr dirty="0" spc="335"/>
              <a:t> </a:t>
            </a:r>
            <a:r>
              <a:rPr dirty="0" spc="-35"/>
              <a:t>energy</a:t>
            </a:r>
            <a:r>
              <a:rPr dirty="0" spc="335"/>
              <a:t> </a:t>
            </a:r>
            <a:r>
              <a:rPr dirty="0" spc="-35"/>
              <a:t>eigenfunctions</a:t>
            </a:r>
            <a:r>
              <a:rPr dirty="0" spc="335"/>
              <a:t> </a:t>
            </a:r>
            <a:r>
              <a:rPr dirty="0" spc="-114"/>
              <a:t>of</a:t>
            </a:r>
            <a:r>
              <a:rPr dirty="0" spc="335"/>
              <a:t> </a:t>
            </a:r>
            <a:r>
              <a:rPr dirty="0" spc="40"/>
              <a:t>a</a:t>
            </a:r>
            <a:r>
              <a:rPr dirty="0" spc="335"/>
              <a:t> </a:t>
            </a:r>
            <a:r>
              <a:rPr dirty="0" spc="5"/>
              <a:t>particle</a:t>
            </a:r>
            <a:r>
              <a:rPr dirty="0" spc="335"/>
              <a:t> </a:t>
            </a:r>
            <a:r>
              <a:rPr dirty="0" spc="-10"/>
              <a:t>in</a:t>
            </a:r>
            <a:r>
              <a:rPr dirty="0" spc="335"/>
              <a:t> </a:t>
            </a:r>
            <a:r>
              <a:rPr dirty="0" spc="40"/>
              <a:t>a</a:t>
            </a:r>
            <a:r>
              <a:rPr dirty="0" spc="20"/>
              <a:t> </a:t>
            </a:r>
            <a:r>
              <a:rPr dirty="0" spc="-15"/>
              <a:t>square</a:t>
            </a:r>
            <a:r>
              <a:rPr dirty="0" spc="-70"/>
              <a:t> </a:t>
            </a:r>
            <a:r>
              <a:rPr dirty="0" spc="-85"/>
              <a:t>well,</a:t>
            </a:r>
            <a:r>
              <a:rPr dirty="0" spc="-30"/>
              <a:t> </a:t>
            </a:r>
            <a:r>
              <a:rPr dirty="0" spc="45"/>
              <a:t>the</a:t>
            </a:r>
            <a:r>
              <a:rPr dirty="0" spc="-70"/>
              <a:t> </a:t>
            </a:r>
            <a:r>
              <a:rPr dirty="0" spc="-10"/>
              <a:t>resulting</a:t>
            </a:r>
            <a:r>
              <a:rPr dirty="0" spc="-70"/>
              <a:t> </a:t>
            </a:r>
            <a:r>
              <a:rPr dirty="0" spc="-35"/>
              <a:t>energy</a:t>
            </a:r>
            <a:r>
              <a:rPr dirty="0" spc="-70"/>
              <a:t> was </a:t>
            </a:r>
            <a:r>
              <a:rPr dirty="0"/>
              <a:t>quantized</a:t>
            </a:r>
            <a:r>
              <a:rPr dirty="0" spc="-65"/>
              <a:t> </a:t>
            </a:r>
            <a:r>
              <a:rPr dirty="0" spc="-15"/>
              <a:t>because.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 spc="-30"/>
              <a:t>(Choose</a:t>
            </a:r>
            <a:r>
              <a:rPr dirty="0" spc="-50"/>
              <a:t> </a:t>
            </a:r>
            <a:r>
              <a:rPr dirty="0" spc="-2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549968"/>
            <a:ext cx="8257540" cy="217487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8227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solution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</a:t>
            </a:r>
            <a:r>
              <a:rPr dirty="0" sz="2450" spc="-85">
                <a:latin typeface="Times New Roman"/>
                <a:cs typeface="Times New Roman"/>
              </a:rPr>
              <a:t>c</a:t>
            </a:r>
            <a:r>
              <a:rPr dirty="0" sz="2450" spc="-10">
                <a:latin typeface="Times New Roman"/>
                <a:cs typeface="Times New Roman"/>
              </a:rPr>
              <a:t>hr</a:t>
            </a:r>
            <a:r>
              <a:rPr dirty="0" sz="2450" spc="-1245">
                <a:latin typeface="Times New Roman"/>
                <a:cs typeface="Times New Roman"/>
              </a:rPr>
              <a:t>o</a:t>
            </a:r>
            <a:r>
              <a:rPr dirty="0" sz="2450" spc="-10">
                <a:latin typeface="Times New Roman"/>
                <a:cs typeface="Times New Roman"/>
              </a:rPr>
              <a:t>¨dinger’s </a:t>
            </a:r>
            <a:r>
              <a:rPr dirty="0" sz="2450">
                <a:latin typeface="Times New Roman"/>
                <a:cs typeface="Times New Roman"/>
              </a:rPr>
              <a:t>equation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produced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quantized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val-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ues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190" i="1">
                <a:latin typeface="Times New Roman"/>
                <a:cs typeface="Times New Roman"/>
              </a:rPr>
              <a:t>E</a:t>
            </a:r>
            <a:r>
              <a:rPr dirty="0" sz="2450" spc="190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boundary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conditions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produced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quantized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values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190" i="1">
                <a:latin typeface="Times New Roman"/>
                <a:cs typeface="Times New Roman"/>
              </a:rPr>
              <a:t>E</a:t>
            </a:r>
            <a:r>
              <a:rPr dirty="0" sz="2450" spc="190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382270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3540" algn="l"/>
                <a:tab pos="918210" algn="l"/>
                <a:tab pos="2086610" algn="l"/>
                <a:tab pos="3786504" algn="l"/>
                <a:tab pos="4174490" algn="l"/>
                <a:tab pos="4450080" algn="l"/>
                <a:tab pos="6088380" algn="l"/>
                <a:tab pos="6800850" algn="l"/>
                <a:tab pos="7331709" algn="l"/>
              </a:tabLst>
            </a:pPr>
            <a:r>
              <a:rPr dirty="0" sz="2450" spc="-25">
                <a:latin typeface="Times New Roman"/>
                <a:cs typeface="Times New Roman"/>
              </a:rPr>
              <a:t>We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imposed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quantization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as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requirement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after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the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algebra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was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done.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66547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5.3.</a:t>
            </a:r>
            <a:r>
              <a:rPr dirty="0" sz="1200" spc="2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INFINITE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SQUARE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WELL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When</a:t>
            </a:r>
            <a:r>
              <a:rPr dirty="0" spc="335"/>
              <a:t> </a:t>
            </a:r>
            <a:r>
              <a:rPr dirty="0" spc="-140"/>
              <a:t>we</a:t>
            </a:r>
            <a:r>
              <a:rPr dirty="0" spc="335"/>
              <a:t> </a:t>
            </a:r>
            <a:r>
              <a:rPr dirty="0" spc="-60"/>
              <a:t>solved</a:t>
            </a:r>
            <a:r>
              <a:rPr dirty="0" spc="335"/>
              <a:t> </a:t>
            </a:r>
            <a:r>
              <a:rPr dirty="0" spc="-60"/>
              <a:t>for</a:t>
            </a:r>
            <a:r>
              <a:rPr dirty="0" spc="330"/>
              <a:t> </a:t>
            </a:r>
            <a:r>
              <a:rPr dirty="0" spc="45"/>
              <a:t>the</a:t>
            </a:r>
            <a:r>
              <a:rPr dirty="0" spc="335"/>
              <a:t> </a:t>
            </a:r>
            <a:r>
              <a:rPr dirty="0" spc="-35"/>
              <a:t>energy</a:t>
            </a:r>
            <a:r>
              <a:rPr dirty="0" spc="335"/>
              <a:t> </a:t>
            </a:r>
            <a:r>
              <a:rPr dirty="0" spc="-35"/>
              <a:t>eigenfunctions</a:t>
            </a:r>
            <a:r>
              <a:rPr dirty="0" spc="335"/>
              <a:t> </a:t>
            </a:r>
            <a:r>
              <a:rPr dirty="0" spc="-114"/>
              <a:t>of</a:t>
            </a:r>
            <a:r>
              <a:rPr dirty="0" spc="335"/>
              <a:t> </a:t>
            </a:r>
            <a:r>
              <a:rPr dirty="0" spc="40"/>
              <a:t>a</a:t>
            </a:r>
            <a:r>
              <a:rPr dirty="0" spc="335"/>
              <a:t> </a:t>
            </a:r>
            <a:r>
              <a:rPr dirty="0" spc="5"/>
              <a:t>particle</a:t>
            </a:r>
            <a:r>
              <a:rPr dirty="0" spc="335"/>
              <a:t> </a:t>
            </a:r>
            <a:r>
              <a:rPr dirty="0" spc="-10"/>
              <a:t>in</a:t>
            </a:r>
            <a:r>
              <a:rPr dirty="0" spc="335"/>
              <a:t> </a:t>
            </a:r>
            <a:r>
              <a:rPr dirty="0" spc="40"/>
              <a:t>a</a:t>
            </a:r>
            <a:r>
              <a:rPr dirty="0" spc="20"/>
              <a:t> </a:t>
            </a:r>
            <a:r>
              <a:rPr dirty="0" spc="-15"/>
              <a:t>square</a:t>
            </a:r>
            <a:r>
              <a:rPr dirty="0" spc="-70"/>
              <a:t> </a:t>
            </a:r>
            <a:r>
              <a:rPr dirty="0" spc="-85"/>
              <a:t>well,</a:t>
            </a:r>
            <a:r>
              <a:rPr dirty="0" spc="-30"/>
              <a:t> </a:t>
            </a:r>
            <a:r>
              <a:rPr dirty="0" spc="45"/>
              <a:t>the</a:t>
            </a:r>
            <a:r>
              <a:rPr dirty="0" spc="-70"/>
              <a:t> </a:t>
            </a:r>
            <a:r>
              <a:rPr dirty="0" spc="-10"/>
              <a:t>resulting</a:t>
            </a:r>
            <a:r>
              <a:rPr dirty="0" spc="-70"/>
              <a:t> </a:t>
            </a:r>
            <a:r>
              <a:rPr dirty="0" spc="-35"/>
              <a:t>energy</a:t>
            </a:r>
            <a:r>
              <a:rPr dirty="0" spc="-70"/>
              <a:t> was </a:t>
            </a:r>
            <a:r>
              <a:rPr dirty="0"/>
              <a:t>quantized</a:t>
            </a:r>
            <a:r>
              <a:rPr dirty="0" spc="-65"/>
              <a:t> </a:t>
            </a:r>
            <a:r>
              <a:rPr dirty="0" spc="-15"/>
              <a:t>because.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 spc="-30"/>
              <a:t>(Choose</a:t>
            </a:r>
            <a:r>
              <a:rPr dirty="0" spc="-50"/>
              <a:t> </a:t>
            </a:r>
            <a:r>
              <a:rPr dirty="0" spc="-2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549968"/>
            <a:ext cx="8268970" cy="279463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9370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solution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</a:t>
            </a:r>
            <a:r>
              <a:rPr dirty="0" sz="2450" spc="-85">
                <a:latin typeface="Times New Roman"/>
                <a:cs typeface="Times New Roman"/>
              </a:rPr>
              <a:t>c</a:t>
            </a:r>
            <a:r>
              <a:rPr dirty="0" sz="2450" spc="-10">
                <a:latin typeface="Times New Roman"/>
                <a:cs typeface="Times New Roman"/>
              </a:rPr>
              <a:t>hr</a:t>
            </a:r>
            <a:r>
              <a:rPr dirty="0" sz="2450" spc="-1245">
                <a:latin typeface="Times New Roman"/>
                <a:cs typeface="Times New Roman"/>
              </a:rPr>
              <a:t>o</a:t>
            </a:r>
            <a:r>
              <a:rPr dirty="0" sz="2450" spc="-10">
                <a:latin typeface="Times New Roman"/>
                <a:cs typeface="Times New Roman"/>
              </a:rPr>
              <a:t>¨dinger’s </a:t>
            </a:r>
            <a:r>
              <a:rPr dirty="0" sz="2450">
                <a:latin typeface="Times New Roman"/>
                <a:cs typeface="Times New Roman"/>
              </a:rPr>
              <a:t>equation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produced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quantized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val-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ues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190" i="1">
                <a:latin typeface="Times New Roman"/>
                <a:cs typeface="Times New Roman"/>
              </a:rPr>
              <a:t>E</a:t>
            </a:r>
            <a:r>
              <a:rPr dirty="0" sz="2450" spc="190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boundary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conditions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produced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quantized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values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190" i="1">
                <a:latin typeface="Times New Roman"/>
                <a:cs typeface="Times New Roman"/>
              </a:rPr>
              <a:t>E</a:t>
            </a:r>
            <a:r>
              <a:rPr dirty="0" sz="2450" spc="190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393700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  <a:tab pos="929640" algn="l"/>
                <a:tab pos="2098675" algn="l"/>
                <a:tab pos="3797935" algn="l"/>
                <a:tab pos="4185920" algn="l"/>
                <a:tab pos="4461510" algn="l"/>
                <a:tab pos="6099810" algn="l"/>
                <a:tab pos="6812280" algn="l"/>
                <a:tab pos="7343140" algn="l"/>
              </a:tabLst>
            </a:pPr>
            <a:r>
              <a:rPr dirty="0" sz="2450" spc="-25">
                <a:latin typeface="Times New Roman"/>
                <a:cs typeface="Times New Roman"/>
              </a:rPr>
              <a:t>We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imposed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quantization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as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requirement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after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the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algebra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was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done.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044920" y="878291"/>
            <a:ext cx="293052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5.1.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FORCE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POTENTIAL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ENERGY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18819" y="1238181"/>
            <a:ext cx="3541395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572770" algn="l"/>
              </a:tabLst>
            </a:pPr>
            <a:r>
              <a:rPr dirty="0" sz="1700" spc="-25" b="1">
                <a:latin typeface="Georgia"/>
                <a:cs typeface="Georgia"/>
              </a:rPr>
              <a:t>5.1</a:t>
            </a:r>
            <a:r>
              <a:rPr dirty="0" sz="1700" b="1">
                <a:latin typeface="Georgia"/>
                <a:cs typeface="Georgia"/>
              </a:rPr>
              <a:t>	</a:t>
            </a:r>
            <a:r>
              <a:rPr dirty="0" sz="1700" spc="-50" b="1">
                <a:latin typeface="Georgia"/>
                <a:cs typeface="Georgia"/>
              </a:rPr>
              <a:t>Force</a:t>
            </a:r>
            <a:r>
              <a:rPr dirty="0" sz="1700" spc="25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and</a:t>
            </a:r>
            <a:r>
              <a:rPr dirty="0" sz="1700" spc="30" b="1">
                <a:latin typeface="Georgia"/>
                <a:cs typeface="Georgia"/>
              </a:rPr>
              <a:t> </a:t>
            </a:r>
            <a:r>
              <a:rPr dirty="0" sz="1700" spc="-20" b="1">
                <a:latin typeface="Georgia"/>
                <a:cs typeface="Georgia"/>
              </a:rPr>
              <a:t>Potential</a:t>
            </a:r>
            <a:r>
              <a:rPr dirty="0" sz="1700" spc="30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Energy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66547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5.3.</a:t>
            </a:r>
            <a:r>
              <a:rPr dirty="0" sz="1200" spc="2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INFINITE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SQUARE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WELL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1299210" algn="l"/>
                <a:tab pos="1802130" algn="l"/>
                <a:tab pos="2242820" algn="l"/>
                <a:tab pos="2617470" algn="l"/>
                <a:tab pos="2638425" algn="l"/>
                <a:tab pos="3185795" algn="l"/>
                <a:tab pos="4580255" algn="l"/>
                <a:tab pos="5341620" algn="l"/>
                <a:tab pos="6207125" algn="l"/>
                <a:tab pos="6486525" algn="l"/>
                <a:tab pos="7562850" algn="l"/>
                <a:tab pos="7938134" algn="l"/>
              </a:tabLst>
            </a:pPr>
            <a:r>
              <a:rPr dirty="0" spc="-10"/>
              <a:t>Equation</a:t>
            </a:r>
            <a:r>
              <a:rPr dirty="0"/>
              <a:t>	</a:t>
            </a:r>
            <a:r>
              <a:rPr dirty="0" spc="-25"/>
              <a:t>5.8</a:t>
            </a:r>
            <a:r>
              <a:rPr dirty="0"/>
              <a:t>	</a:t>
            </a:r>
            <a:r>
              <a:rPr dirty="0" spc="-25"/>
              <a:t>on</a:t>
            </a:r>
            <a:r>
              <a:rPr dirty="0"/>
              <a:t>	</a:t>
            </a:r>
            <a:r>
              <a:rPr dirty="0" spc="-25"/>
              <a:t>p.</a:t>
            </a:r>
            <a:r>
              <a:rPr dirty="0"/>
              <a:t>	</a:t>
            </a:r>
            <a:r>
              <a:rPr dirty="0" spc="-25"/>
              <a:t>230</a:t>
            </a:r>
            <a:r>
              <a:rPr dirty="0"/>
              <a:t>	</a:t>
            </a:r>
            <a:r>
              <a:rPr dirty="0" spc="-10"/>
              <a:t>represents</a:t>
            </a:r>
            <a:r>
              <a:rPr dirty="0"/>
              <a:t>	</a:t>
            </a:r>
            <a:r>
              <a:rPr dirty="0" spc="-20"/>
              <a:t>what</a:t>
            </a:r>
            <a:r>
              <a:rPr dirty="0"/>
              <a:t>	</a:t>
            </a:r>
            <a:r>
              <a:rPr dirty="0" spc="40"/>
              <a:t>about</a:t>
            </a:r>
            <a:r>
              <a:rPr dirty="0"/>
              <a:t>	</a:t>
            </a:r>
            <a:r>
              <a:rPr dirty="0" spc="-50"/>
              <a:t>a</a:t>
            </a:r>
            <a:r>
              <a:rPr dirty="0"/>
              <a:t>	</a:t>
            </a:r>
            <a:r>
              <a:rPr dirty="0" spc="-10"/>
              <a:t>particle</a:t>
            </a:r>
            <a:r>
              <a:rPr dirty="0"/>
              <a:t>	</a:t>
            </a:r>
            <a:r>
              <a:rPr dirty="0" spc="-25"/>
              <a:t>in</a:t>
            </a:r>
            <a:r>
              <a:rPr dirty="0"/>
              <a:t>	</a:t>
            </a:r>
            <a:r>
              <a:rPr dirty="0" spc="-25"/>
              <a:t>an </a:t>
            </a:r>
            <a:r>
              <a:rPr dirty="0"/>
              <a:t>infinite</a:t>
            </a:r>
            <a:r>
              <a:rPr dirty="0" spc="-5"/>
              <a:t> </a:t>
            </a:r>
            <a:r>
              <a:rPr dirty="0"/>
              <a:t>square</a:t>
            </a:r>
            <a:r>
              <a:rPr dirty="0" spc="-5"/>
              <a:t> </a:t>
            </a:r>
            <a:r>
              <a:rPr dirty="0" spc="-10"/>
              <a:t>well?</a:t>
            </a:r>
            <a:r>
              <a:rPr dirty="0"/>
              <a:t>		(Choose</a:t>
            </a:r>
            <a:r>
              <a:rPr dirty="0" spc="50"/>
              <a:t> </a:t>
            </a:r>
            <a:r>
              <a:rPr dirty="0"/>
              <a:t>all</a:t>
            </a:r>
            <a:r>
              <a:rPr dirty="0" spc="50"/>
              <a:t> </a:t>
            </a:r>
            <a:r>
              <a:rPr dirty="0" spc="114"/>
              <a:t>that</a:t>
            </a:r>
            <a:r>
              <a:rPr dirty="0" spc="50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042037"/>
            <a:ext cx="8086725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possible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wavefunctions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could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have</a:t>
            </a:r>
            <a:endParaRPr sz="2450">
              <a:latin typeface="Times New Roman"/>
              <a:cs typeface="Times New Roman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wavefunctions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definite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values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kinetic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energy</a:t>
            </a:r>
            <a:endParaRPr sz="2450">
              <a:latin typeface="Times New Roman"/>
              <a:cs typeface="Times New Roman"/>
            </a:endParaRPr>
          </a:p>
          <a:p>
            <a:pPr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wavefunctions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definite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values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total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energy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66547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5.3.</a:t>
            </a:r>
            <a:r>
              <a:rPr dirty="0" sz="1200" spc="2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INFINITE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SQUARE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WELL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1299210" algn="l"/>
                <a:tab pos="1802130" algn="l"/>
                <a:tab pos="2242820" algn="l"/>
                <a:tab pos="2617470" algn="l"/>
                <a:tab pos="2638425" algn="l"/>
                <a:tab pos="3185795" algn="l"/>
                <a:tab pos="4580255" algn="l"/>
                <a:tab pos="5341620" algn="l"/>
                <a:tab pos="6207125" algn="l"/>
                <a:tab pos="6486525" algn="l"/>
                <a:tab pos="7562850" algn="l"/>
                <a:tab pos="7938134" algn="l"/>
              </a:tabLst>
            </a:pPr>
            <a:r>
              <a:rPr dirty="0" spc="-10"/>
              <a:t>Equation</a:t>
            </a:r>
            <a:r>
              <a:rPr dirty="0"/>
              <a:t>	</a:t>
            </a:r>
            <a:r>
              <a:rPr dirty="0" spc="-25"/>
              <a:t>5.8</a:t>
            </a:r>
            <a:r>
              <a:rPr dirty="0"/>
              <a:t>	</a:t>
            </a:r>
            <a:r>
              <a:rPr dirty="0" spc="-25"/>
              <a:t>on</a:t>
            </a:r>
            <a:r>
              <a:rPr dirty="0"/>
              <a:t>	</a:t>
            </a:r>
            <a:r>
              <a:rPr dirty="0" spc="-25"/>
              <a:t>p.</a:t>
            </a:r>
            <a:r>
              <a:rPr dirty="0"/>
              <a:t>	</a:t>
            </a:r>
            <a:r>
              <a:rPr dirty="0" spc="-25"/>
              <a:t>230</a:t>
            </a:r>
            <a:r>
              <a:rPr dirty="0"/>
              <a:t>	</a:t>
            </a:r>
            <a:r>
              <a:rPr dirty="0" spc="-10"/>
              <a:t>represents</a:t>
            </a:r>
            <a:r>
              <a:rPr dirty="0"/>
              <a:t>	</a:t>
            </a:r>
            <a:r>
              <a:rPr dirty="0" spc="-20"/>
              <a:t>what</a:t>
            </a:r>
            <a:r>
              <a:rPr dirty="0"/>
              <a:t>	</a:t>
            </a:r>
            <a:r>
              <a:rPr dirty="0" spc="40"/>
              <a:t>about</a:t>
            </a:r>
            <a:r>
              <a:rPr dirty="0"/>
              <a:t>	</a:t>
            </a:r>
            <a:r>
              <a:rPr dirty="0" spc="-50"/>
              <a:t>a</a:t>
            </a:r>
            <a:r>
              <a:rPr dirty="0"/>
              <a:t>	</a:t>
            </a:r>
            <a:r>
              <a:rPr dirty="0" spc="-10"/>
              <a:t>particle</a:t>
            </a:r>
            <a:r>
              <a:rPr dirty="0"/>
              <a:t>	</a:t>
            </a:r>
            <a:r>
              <a:rPr dirty="0" spc="-25"/>
              <a:t>in</a:t>
            </a:r>
            <a:r>
              <a:rPr dirty="0"/>
              <a:t>	</a:t>
            </a:r>
            <a:r>
              <a:rPr dirty="0" spc="-25"/>
              <a:t>an </a:t>
            </a:r>
            <a:r>
              <a:rPr dirty="0"/>
              <a:t>infinite</a:t>
            </a:r>
            <a:r>
              <a:rPr dirty="0" spc="-5"/>
              <a:t> </a:t>
            </a:r>
            <a:r>
              <a:rPr dirty="0"/>
              <a:t>square</a:t>
            </a:r>
            <a:r>
              <a:rPr dirty="0" spc="-5"/>
              <a:t> </a:t>
            </a:r>
            <a:r>
              <a:rPr dirty="0" spc="-10"/>
              <a:t>well?</a:t>
            </a:r>
            <a:r>
              <a:rPr dirty="0"/>
              <a:t>		(Choose</a:t>
            </a:r>
            <a:r>
              <a:rPr dirty="0" spc="50"/>
              <a:t> </a:t>
            </a:r>
            <a:r>
              <a:rPr dirty="0"/>
              <a:t>all</a:t>
            </a:r>
            <a:r>
              <a:rPr dirty="0" spc="50"/>
              <a:t> </a:t>
            </a:r>
            <a:r>
              <a:rPr dirty="0" spc="114"/>
              <a:t>that</a:t>
            </a:r>
            <a:r>
              <a:rPr dirty="0" spc="50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42037"/>
            <a:ext cx="8098155" cy="216408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possible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wavefunctions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could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have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wavefunctions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definite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values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kinetic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energy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wavefunctions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definite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values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total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energy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B,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66547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5.3.</a:t>
            </a:r>
            <a:r>
              <a:rPr dirty="0" sz="1200" spc="2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INFINITE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SQUARE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WELL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73580"/>
            <a:ext cx="901700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25400" marR="17780">
              <a:lnSpc>
                <a:spcPct val="101699"/>
              </a:lnSpc>
              <a:spcBef>
                <a:spcPts val="75"/>
              </a:spcBef>
            </a:pPr>
            <a:r>
              <a:rPr dirty="0" spc="-125"/>
              <a:t>We</a:t>
            </a:r>
            <a:r>
              <a:rPr dirty="0" spc="-100"/>
              <a:t> </a:t>
            </a:r>
            <a:r>
              <a:rPr dirty="0" spc="-25"/>
              <a:t>found</a:t>
            </a:r>
            <a:r>
              <a:rPr dirty="0" spc="-100"/>
              <a:t> </a:t>
            </a:r>
            <a:r>
              <a:rPr dirty="0" spc="114"/>
              <a:t>that</a:t>
            </a:r>
            <a:r>
              <a:rPr dirty="0" spc="-95"/>
              <a:t> </a:t>
            </a:r>
            <a:r>
              <a:rPr dirty="0"/>
              <a:t>the</a:t>
            </a:r>
            <a:r>
              <a:rPr dirty="0" spc="-100"/>
              <a:t> </a:t>
            </a:r>
            <a:r>
              <a:rPr dirty="0" spc="-35"/>
              <a:t>energy</a:t>
            </a:r>
            <a:r>
              <a:rPr dirty="0" spc="-90"/>
              <a:t> </a:t>
            </a:r>
            <a:r>
              <a:rPr dirty="0" spc="-120"/>
              <a:t>of</a:t>
            </a:r>
            <a:r>
              <a:rPr dirty="0" spc="-100"/>
              <a:t> </a:t>
            </a:r>
            <a:r>
              <a:rPr dirty="0"/>
              <a:t>our</a:t>
            </a:r>
            <a:r>
              <a:rPr dirty="0" spc="-100"/>
              <a:t> </a:t>
            </a:r>
            <a:r>
              <a:rPr dirty="0"/>
              <a:t>particle</a:t>
            </a:r>
            <a:r>
              <a:rPr dirty="0" spc="-95"/>
              <a:t> </a:t>
            </a:r>
            <a:r>
              <a:rPr dirty="0"/>
              <a:t>in</a:t>
            </a:r>
            <a:r>
              <a:rPr dirty="0" spc="-100"/>
              <a:t> </a:t>
            </a:r>
            <a:r>
              <a:rPr dirty="0"/>
              <a:t>a</a:t>
            </a:r>
            <a:r>
              <a:rPr dirty="0" spc="-100"/>
              <a:t> </a:t>
            </a:r>
            <a:r>
              <a:rPr dirty="0" spc="-40"/>
              <a:t>box</a:t>
            </a:r>
            <a:r>
              <a:rPr dirty="0" spc="-95"/>
              <a:t> </a:t>
            </a:r>
            <a:r>
              <a:rPr dirty="0"/>
              <a:t>can</a:t>
            </a:r>
            <a:r>
              <a:rPr dirty="0" spc="-100"/>
              <a:t> </a:t>
            </a:r>
            <a:r>
              <a:rPr dirty="0"/>
              <a:t>be</a:t>
            </a:r>
            <a:r>
              <a:rPr dirty="0" spc="-90"/>
              <a:t> </a:t>
            </a:r>
            <a:r>
              <a:rPr dirty="0" spc="65">
                <a:latin typeface="Lucida Sans Unicode"/>
                <a:cs typeface="Lucida Sans Unicode"/>
              </a:rPr>
              <a:t>ℏ</a:t>
            </a:r>
            <a:r>
              <a:rPr dirty="0" baseline="24390" sz="3075" spc="97"/>
              <a:t>2</a:t>
            </a:r>
            <a:r>
              <a:rPr dirty="0" sz="2450" spc="65" i="1">
                <a:latin typeface="Times New Roman"/>
                <a:cs typeface="Times New Roman"/>
              </a:rPr>
              <a:t>π</a:t>
            </a:r>
            <a:r>
              <a:rPr dirty="0" baseline="24390" sz="3075" spc="97"/>
              <a:t>2</a:t>
            </a:r>
            <a:r>
              <a:rPr dirty="0" sz="2450" spc="65" i="1">
                <a:latin typeface="Times New Roman"/>
                <a:cs typeface="Times New Roman"/>
              </a:rPr>
              <a:t>n</a:t>
            </a:r>
            <a:r>
              <a:rPr dirty="0" baseline="24390" sz="3075" spc="97"/>
              <a:t>2</a:t>
            </a:r>
            <a:r>
              <a:rPr dirty="0" sz="2450" spc="65" i="1">
                <a:latin typeface="Times New Roman"/>
                <a:cs typeface="Times New Roman"/>
              </a:rPr>
              <a:t>/</a:t>
            </a:r>
            <a:r>
              <a:rPr dirty="0" sz="2450" spc="65"/>
              <a:t>(2</a:t>
            </a:r>
            <a:r>
              <a:rPr dirty="0" sz="2450" spc="65" i="1">
                <a:latin typeface="Times New Roman"/>
                <a:cs typeface="Times New Roman"/>
              </a:rPr>
              <a:t>mL</a:t>
            </a:r>
            <a:r>
              <a:rPr dirty="0" baseline="24390" sz="3075" spc="97"/>
              <a:t>2</a:t>
            </a:r>
            <a:r>
              <a:rPr dirty="0" sz="2450" spc="65"/>
              <a:t>). </a:t>
            </a:r>
            <a:r>
              <a:rPr dirty="0" sz="2450"/>
              <a:t>In</a:t>
            </a:r>
            <a:r>
              <a:rPr dirty="0" sz="2450" spc="170"/>
              <a:t> </a:t>
            </a:r>
            <a:r>
              <a:rPr dirty="0" sz="2450"/>
              <a:t>this</a:t>
            </a:r>
            <a:r>
              <a:rPr dirty="0" sz="2450" spc="170"/>
              <a:t> </a:t>
            </a:r>
            <a:r>
              <a:rPr dirty="0" sz="2450"/>
              <a:t>equation,</a:t>
            </a:r>
            <a:r>
              <a:rPr dirty="0" sz="2450" spc="170"/>
              <a:t> </a:t>
            </a:r>
            <a:r>
              <a:rPr dirty="0" sz="2450"/>
              <a:t>the</a:t>
            </a:r>
            <a:r>
              <a:rPr dirty="0" sz="2450" spc="170"/>
              <a:t> </a:t>
            </a:r>
            <a:r>
              <a:rPr dirty="0" sz="2450"/>
              <a:t>quantum</a:t>
            </a:r>
            <a:r>
              <a:rPr dirty="0" sz="2450" spc="175"/>
              <a:t> </a:t>
            </a:r>
            <a:r>
              <a:rPr dirty="0" sz="2450"/>
              <a:t>number</a:t>
            </a:r>
            <a:r>
              <a:rPr dirty="0" sz="2450" spc="170"/>
              <a:t> </a:t>
            </a:r>
            <a:r>
              <a:rPr dirty="0" sz="2450" spc="220" i="1">
                <a:latin typeface="Times New Roman"/>
                <a:cs typeface="Times New Roman"/>
              </a:rPr>
              <a:t>n</a:t>
            </a:r>
            <a:r>
              <a:rPr dirty="0" sz="2450" spc="170" i="1">
                <a:latin typeface="Times New Roman"/>
                <a:cs typeface="Times New Roman"/>
              </a:rPr>
              <a:t> </a:t>
            </a:r>
            <a:r>
              <a:rPr dirty="0" sz="2450"/>
              <a:t>can</a:t>
            </a:r>
            <a:r>
              <a:rPr dirty="0" sz="2450" spc="175"/>
              <a:t> </a:t>
            </a:r>
            <a:r>
              <a:rPr dirty="0" sz="2450"/>
              <a:t>be.</a:t>
            </a:r>
            <a:r>
              <a:rPr dirty="0" sz="2450" spc="-210"/>
              <a:t> </a:t>
            </a:r>
            <a:r>
              <a:rPr dirty="0" sz="2450"/>
              <a:t>.</a:t>
            </a:r>
            <a:r>
              <a:rPr dirty="0" sz="2450" spc="-204"/>
              <a:t> </a:t>
            </a:r>
            <a:r>
              <a:rPr dirty="0" sz="2450"/>
              <a:t>.</a:t>
            </a:r>
            <a:r>
              <a:rPr dirty="0" sz="2450" spc="-204"/>
              <a:t> </a:t>
            </a:r>
            <a:r>
              <a:rPr dirty="0" sz="2450"/>
              <a:t>(Choose</a:t>
            </a:r>
            <a:r>
              <a:rPr dirty="0" sz="2450" spc="170"/>
              <a:t> </a:t>
            </a:r>
            <a:r>
              <a:rPr dirty="0" sz="2450" spc="-10"/>
              <a:t>one.)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106821"/>
            <a:ext cx="4010660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real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complex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number</a:t>
            </a:r>
            <a:endParaRPr sz="2450">
              <a:latin typeface="Times New Roman"/>
              <a:cs typeface="Times New Roman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real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number</a:t>
            </a:r>
            <a:endParaRPr sz="2450">
              <a:latin typeface="Times New Roman"/>
              <a:cs typeface="Times New Roman"/>
            </a:endParaRPr>
          </a:p>
          <a:p>
            <a:pPr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positive</a:t>
            </a:r>
            <a:r>
              <a:rPr dirty="0" sz="2450" spc="-10">
                <a:latin typeface="Times New Roman"/>
                <a:cs typeface="Times New Roman"/>
              </a:rPr>
              <a:t> integer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66547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5.3.</a:t>
            </a:r>
            <a:r>
              <a:rPr dirty="0" sz="1200" spc="2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INFINITE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SQUARE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WELL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73580"/>
            <a:ext cx="901700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25400" marR="17780">
              <a:lnSpc>
                <a:spcPct val="101699"/>
              </a:lnSpc>
              <a:spcBef>
                <a:spcPts val="75"/>
              </a:spcBef>
            </a:pPr>
            <a:r>
              <a:rPr dirty="0" spc="-125"/>
              <a:t>We</a:t>
            </a:r>
            <a:r>
              <a:rPr dirty="0" spc="-100"/>
              <a:t> </a:t>
            </a:r>
            <a:r>
              <a:rPr dirty="0" spc="-25"/>
              <a:t>found</a:t>
            </a:r>
            <a:r>
              <a:rPr dirty="0" spc="-100"/>
              <a:t> </a:t>
            </a:r>
            <a:r>
              <a:rPr dirty="0" spc="114"/>
              <a:t>that</a:t>
            </a:r>
            <a:r>
              <a:rPr dirty="0" spc="-95"/>
              <a:t> </a:t>
            </a:r>
            <a:r>
              <a:rPr dirty="0"/>
              <a:t>the</a:t>
            </a:r>
            <a:r>
              <a:rPr dirty="0" spc="-100"/>
              <a:t> </a:t>
            </a:r>
            <a:r>
              <a:rPr dirty="0" spc="-35"/>
              <a:t>energy</a:t>
            </a:r>
            <a:r>
              <a:rPr dirty="0" spc="-90"/>
              <a:t> </a:t>
            </a:r>
            <a:r>
              <a:rPr dirty="0" spc="-120"/>
              <a:t>of</a:t>
            </a:r>
            <a:r>
              <a:rPr dirty="0" spc="-100"/>
              <a:t> </a:t>
            </a:r>
            <a:r>
              <a:rPr dirty="0"/>
              <a:t>our</a:t>
            </a:r>
            <a:r>
              <a:rPr dirty="0" spc="-100"/>
              <a:t> </a:t>
            </a:r>
            <a:r>
              <a:rPr dirty="0"/>
              <a:t>particle</a:t>
            </a:r>
            <a:r>
              <a:rPr dirty="0" spc="-95"/>
              <a:t> </a:t>
            </a:r>
            <a:r>
              <a:rPr dirty="0"/>
              <a:t>in</a:t>
            </a:r>
            <a:r>
              <a:rPr dirty="0" spc="-100"/>
              <a:t> </a:t>
            </a:r>
            <a:r>
              <a:rPr dirty="0"/>
              <a:t>a</a:t>
            </a:r>
            <a:r>
              <a:rPr dirty="0" spc="-100"/>
              <a:t> </a:t>
            </a:r>
            <a:r>
              <a:rPr dirty="0" spc="-40"/>
              <a:t>box</a:t>
            </a:r>
            <a:r>
              <a:rPr dirty="0" spc="-95"/>
              <a:t> </a:t>
            </a:r>
            <a:r>
              <a:rPr dirty="0"/>
              <a:t>can</a:t>
            </a:r>
            <a:r>
              <a:rPr dirty="0" spc="-100"/>
              <a:t> </a:t>
            </a:r>
            <a:r>
              <a:rPr dirty="0"/>
              <a:t>be</a:t>
            </a:r>
            <a:r>
              <a:rPr dirty="0" spc="-90"/>
              <a:t> </a:t>
            </a:r>
            <a:r>
              <a:rPr dirty="0" spc="65">
                <a:latin typeface="Lucida Sans Unicode"/>
                <a:cs typeface="Lucida Sans Unicode"/>
              </a:rPr>
              <a:t>ℏ</a:t>
            </a:r>
            <a:r>
              <a:rPr dirty="0" baseline="24390" sz="3075" spc="97"/>
              <a:t>2</a:t>
            </a:r>
            <a:r>
              <a:rPr dirty="0" sz="2450" spc="65" i="1">
                <a:latin typeface="Times New Roman"/>
                <a:cs typeface="Times New Roman"/>
              </a:rPr>
              <a:t>π</a:t>
            </a:r>
            <a:r>
              <a:rPr dirty="0" baseline="24390" sz="3075" spc="97"/>
              <a:t>2</a:t>
            </a:r>
            <a:r>
              <a:rPr dirty="0" sz="2450" spc="65" i="1">
                <a:latin typeface="Times New Roman"/>
                <a:cs typeface="Times New Roman"/>
              </a:rPr>
              <a:t>n</a:t>
            </a:r>
            <a:r>
              <a:rPr dirty="0" baseline="24390" sz="3075" spc="97"/>
              <a:t>2</a:t>
            </a:r>
            <a:r>
              <a:rPr dirty="0" sz="2450" spc="65" i="1">
                <a:latin typeface="Times New Roman"/>
                <a:cs typeface="Times New Roman"/>
              </a:rPr>
              <a:t>/</a:t>
            </a:r>
            <a:r>
              <a:rPr dirty="0" sz="2450" spc="65"/>
              <a:t>(2</a:t>
            </a:r>
            <a:r>
              <a:rPr dirty="0" sz="2450" spc="65" i="1">
                <a:latin typeface="Times New Roman"/>
                <a:cs typeface="Times New Roman"/>
              </a:rPr>
              <a:t>mL</a:t>
            </a:r>
            <a:r>
              <a:rPr dirty="0" baseline="24390" sz="3075" spc="97"/>
              <a:t>2</a:t>
            </a:r>
            <a:r>
              <a:rPr dirty="0" sz="2450" spc="65"/>
              <a:t>). </a:t>
            </a:r>
            <a:r>
              <a:rPr dirty="0" sz="2450"/>
              <a:t>In</a:t>
            </a:r>
            <a:r>
              <a:rPr dirty="0" sz="2450" spc="170"/>
              <a:t> </a:t>
            </a:r>
            <a:r>
              <a:rPr dirty="0" sz="2450"/>
              <a:t>this</a:t>
            </a:r>
            <a:r>
              <a:rPr dirty="0" sz="2450" spc="170"/>
              <a:t> </a:t>
            </a:r>
            <a:r>
              <a:rPr dirty="0" sz="2450"/>
              <a:t>equation,</a:t>
            </a:r>
            <a:r>
              <a:rPr dirty="0" sz="2450" spc="170"/>
              <a:t> </a:t>
            </a:r>
            <a:r>
              <a:rPr dirty="0" sz="2450"/>
              <a:t>the</a:t>
            </a:r>
            <a:r>
              <a:rPr dirty="0" sz="2450" spc="170"/>
              <a:t> </a:t>
            </a:r>
            <a:r>
              <a:rPr dirty="0" sz="2450"/>
              <a:t>quantum</a:t>
            </a:r>
            <a:r>
              <a:rPr dirty="0" sz="2450" spc="175"/>
              <a:t> </a:t>
            </a:r>
            <a:r>
              <a:rPr dirty="0" sz="2450"/>
              <a:t>number</a:t>
            </a:r>
            <a:r>
              <a:rPr dirty="0" sz="2450" spc="170"/>
              <a:t> </a:t>
            </a:r>
            <a:r>
              <a:rPr dirty="0" sz="2450" spc="220" i="1">
                <a:latin typeface="Times New Roman"/>
                <a:cs typeface="Times New Roman"/>
              </a:rPr>
              <a:t>n</a:t>
            </a:r>
            <a:r>
              <a:rPr dirty="0" sz="2450" spc="170" i="1">
                <a:latin typeface="Times New Roman"/>
                <a:cs typeface="Times New Roman"/>
              </a:rPr>
              <a:t> </a:t>
            </a:r>
            <a:r>
              <a:rPr dirty="0" sz="2450"/>
              <a:t>can</a:t>
            </a:r>
            <a:r>
              <a:rPr dirty="0" sz="2450" spc="175"/>
              <a:t> </a:t>
            </a:r>
            <a:r>
              <a:rPr dirty="0" sz="2450"/>
              <a:t>be.</a:t>
            </a:r>
            <a:r>
              <a:rPr dirty="0" sz="2450" spc="-210"/>
              <a:t> </a:t>
            </a:r>
            <a:r>
              <a:rPr dirty="0" sz="2450"/>
              <a:t>.</a:t>
            </a:r>
            <a:r>
              <a:rPr dirty="0" sz="2450" spc="-204"/>
              <a:t> </a:t>
            </a:r>
            <a:r>
              <a:rPr dirty="0" sz="2450"/>
              <a:t>.</a:t>
            </a:r>
            <a:r>
              <a:rPr dirty="0" sz="2450" spc="-204"/>
              <a:t> </a:t>
            </a:r>
            <a:r>
              <a:rPr dirty="0" sz="2450"/>
              <a:t>(Choose</a:t>
            </a:r>
            <a:r>
              <a:rPr dirty="0" sz="2450" spc="170"/>
              <a:t> </a:t>
            </a:r>
            <a:r>
              <a:rPr dirty="0" sz="2450" spc="-10"/>
              <a:t>one.)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106821"/>
            <a:ext cx="4022090" cy="216408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real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complex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number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real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number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positive</a:t>
            </a:r>
            <a:r>
              <a:rPr dirty="0" sz="2450" spc="-10">
                <a:latin typeface="Times New Roman"/>
                <a:cs typeface="Times New Roman"/>
              </a:rPr>
              <a:t> integer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66547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5.3.</a:t>
            </a:r>
            <a:r>
              <a:rPr dirty="0" sz="1200" spc="2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INFINITE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SQUARE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WELL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373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1668780" algn="l"/>
              </a:tabLst>
            </a:pPr>
            <a:r>
              <a:rPr dirty="0"/>
              <a:t>Which</a:t>
            </a:r>
            <a:r>
              <a:rPr dirty="0" spc="265"/>
              <a:t> </a:t>
            </a:r>
            <a:r>
              <a:rPr dirty="0"/>
              <a:t>of</a:t>
            </a:r>
            <a:r>
              <a:rPr dirty="0" spc="260"/>
              <a:t> </a:t>
            </a:r>
            <a:r>
              <a:rPr dirty="0"/>
              <a:t>the</a:t>
            </a:r>
            <a:r>
              <a:rPr dirty="0" spc="265"/>
              <a:t> </a:t>
            </a:r>
            <a:r>
              <a:rPr dirty="0" spc="-55"/>
              <a:t>following</a:t>
            </a:r>
            <a:r>
              <a:rPr dirty="0" spc="265"/>
              <a:t> </a:t>
            </a:r>
            <a:r>
              <a:rPr dirty="0"/>
              <a:t>are</a:t>
            </a:r>
            <a:r>
              <a:rPr dirty="0" spc="265"/>
              <a:t> </a:t>
            </a:r>
            <a:r>
              <a:rPr dirty="0"/>
              <a:t>possible</a:t>
            </a:r>
            <a:r>
              <a:rPr dirty="0" spc="260"/>
              <a:t> </a:t>
            </a:r>
            <a:r>
              <a:rPr dirty="0" spc="-25"/>
              <a:t>wavefunctions</a:t>
            </a:r>
            <a:r>
              <a:rPr dirty="0" spc="265"/>
              <a:t> </a:t>
            </a:r>
            <a:r>
              <a:rPr dirty="0"/>
              <a:t>in</a:t>
            </a:r>
            <a:r>
              <a:rPr dirty="0" spc="265"/>
              <a:t> </a:t>
            </a:r>
            <a:r>
              <a:rPr dirty="0"/>
              <a:t>an</a:t>
            </a:r>
            <a:r>
              <a:rPr dirty="0" spc="260"/>
              <a:t> </a:t>
            </a:r>
            <a:r>
              <a:rPr dirty="0" spc="-10"/>
              <a:t>infinite </a:t>
            </a:r>
            <a:r>
              <a:rPr dirty="0"/>
              <a:t>square</a:t>
            </a:r>
            <a:r>
              <a:rPr dirty="0" spc="70"/>
              <a:t> </a:t>
            </a:r>
            <a:r>
              <a:rPr dirty="0" spc="-10"/>
              <a:t>well?</a:t>
            </a:r>
            <a:r>
              <a:rPr dirty="0"/>
              <a:t>	(Choose</a:t>
            </a:r>
            <a:r>
              <a:rPr dirty="0" spc="50"/>
              <a:t> </a:t>
            </a:r>
            <a:r>
              <a:rPr dirty="0"/>
              <a:t>all</a:t>
            </a:r>
            <a:r>
              <a:rPr dirty="0" spc="50"/>
              <a:t> </a:t>
            </a:r>
            <a:r>
              <a:rPr dirty="0" spc="114"/>
              <a:t>that</a:t>
            </a:r>
            <a:r>
              <a:rPr dirty="0" spc="50"/>
              <a:t> </a:t>
            </a:r>
            <a:r>
              <a:rPr dirty="0" spc="-10"/>
              <a:t>apply.)</a:t>
            </a: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89302" y="2216061"/>
            <a:ext cx="5874067" cy="953452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66547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5.3.</a:t>
            </a:r>
            <a:r>
              <a:rPr dirty="0" sz="1200" spc="2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INFINITE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SQUARE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WELL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373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1668780" algn="l"/>
              </a:tabLst>
            </a:pPr>
            <a:r>
              <a:rPr dirty="0"/>
              <a:t>Which</a:t>
            </a:r>
            <a:r>
              <a:rPr dirty="0" spc="265"/>
              <a:t> </a:t>
            </a:r>
            <a:r>
              <a:rPr dirty="0"/>
              <a:t>of</a:t>
            </a:r>
            <a:r>
              <a:rPr dirty="0" spc="260"/>
              <a:t> </a:t>
            </a:r>
            <a:r>
              <a:rPr dirty="0"/>
              <a:t>the</a:t>
            </a:r>
            <a:r>
              <a:rPr dirty="0" spc="265"/>
              <a:t> </a:t>
            </a:r>
            <a:r>
              <a:rPr dirty="0" spc="-55"/>
              <a:t>following</a:t>
            </a:r>
            <a:r>
              <a:rPr dirty="0" spc="265"/>
              <a:t> </a:t>
            </a:r>
            <a:r>
              <a:rPr dirty="0"/>
              <a:t>are</a:t>
            </a:r>
            <a:r>
              <a:rPr dirty="0" spc="265"/>
              <a:t> </a:t>
            </a:r>
            <a:r>
              <a:rPr dirty="0"/>
              <a:t>possible</a:t>
            </a:r>
            <a:r>
              <a:rPr dirty="0" spc="260"/>
              <a:t> </a:t>
            </a:r>
            <a:r>
              <a:rPr dirty="0" spc="-25"/>
              <a:t>wavefunctions</a:t>
            </a:r>
            <a:r>
              <a:rPr dirty="0" spc="265"/>
              <a:t> </a:t>
            </a:r>
            <a:r>
              <a:rPr dirty="0"/>
              <a:t>in</a:t>
            </a:r>
            <a:r>
              <a:rPr dirty="0" spc="265"/>
              <a:t> </a:t>
            </a:r>
            <a:r>
              <a:rPr dirty="0"/>
              <a:t>an</a:t>
            </a:r>
            <a:r>
              <a:rPr dirty="0" spc="260"/>
              <a:t> </a:t>
            </a:r>
            <a:r>
              <a:rPr dirty="0" spc="-10"/>
              <a:t>infinite </a:t>
            </a:r>
            <a:r>
              <a:rPr dirty="0"/>
              <a:t>square</a:t>
            </a:r>
            <a:r>
              <a:rPr dirty="0" spc="70"/>
              <a:t> </a:t>
            </a:r>
            <a:r>
              <a:rPr dirty="0" spc="-10"/>
              <a:t>well?</a:t>
            </a:r>
            <a:r>
              <a:rPr dirty="0"/>
              <a:t>	(Choose</a:t>
            </a:r>
            <a:r>
              <a:rPr dirty="0" spc="50"/>
              <a:t> </a:t>
            </a:r>
            <a:r>
              <a:rPr dirty="0"/>
              <a:t>all</a:t>
            </a:r>
            <a:r>
              <a:rPr dirty="0" spc="50"/>
              <a:t> </a:t>
            </a:r>
            <a:r>
              <a:rPr dirty="0" spc="114"/>
              <a:t>that</a:t>
            </a:r>
            <a:r>
              <a:rPr dirty="0" spc="50"/>
              <a:t> </a:t>
            </a:r>
            <a:r>
              <a:rPr dirty="0" spc="-10"/>
              <a:t>apply.)</a:t>
            </a: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89302" y="2216061"/>
            <a:ext cx="5874067" cy="953452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707758" y="3488663"/>
            <a:ext cx="8267700" cy="154241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23495" marR="5080" indent="-11430">
              <a:lnSpc>
                <a:spcPct val="101699"/>
              </a:lnSpc>
              <a:spcBef>
                <a:spcPts val="75"/>
              </a:spcBef>
            </a:pPr>
            <a:r>
              <a:rPr dirty="0" sz="2450" b="1">
                <a:latin typeface="Georgia"/>
                <a:cs typeface="Georgia"/>
              </a:rPr>
              <a:t>Solution:</a:t>
            </a:r>
            <a:r>
              <a:rPr dirty="0" sz="2450" spc="210" b="1">
                <a:latin typeface="Georgia"/>
                <a:cs typeface="Georgia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C.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Continuity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boundaries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requires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95">
                <a:latin typeface="Times New Roman"/>
                <a:cs typeface="Times New Roman"/>
              </a:rPr>
              <a:t>that </a:t>
            </a:r>
            <a:r>
              <a:rPr dirty="0" sz="2450" spc="130" i="1">
                <a:latin typeface="Times New Roman"/>
                <a:cs typeface="Times New Roman"/>
              </a:rPr>
              <a:t>ψ</a:t>
            </a:r>
            <a:r>
              <a:rPr dirty="0" sz="2450" spc="130">
                <a:latin typeface="Times New Roman"/>
                <a:cs typeface="Times New Roman"/>
              </a:rPr>
              <a:t>(</a:t>
            </a:r>
            <a:r>
              <a:rPr dirty="0" sz="2450" spc="130" i="1">
                <a:latin typeface="Times New Roman"/>
                <a:cs typeface="Times New Roman"/>
              </a:rPr>
              <a:t>x</a:t>
            </a:r>
            <a:r>
              <a:rPr dirty="0" sz="2450" spc="130">
                <a:latin typeface="Times New Roman"/>
                <a:cs typeface="Times New Roman"/>
              </a:rPr>
              <a:t>)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edges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well.</a:t>
            </a:r>
            <a:r>
              <a:rPr dirty="0" sz="2450" spc="2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Differentiability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inside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 spc="-90">
                <a:latin typeface="Times New Roman"/>
                <a:cs typeface="Times New Roman"/>
              </a:rPr>
              <a:t>well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rules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out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D.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Because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100">
                <a:latin typeface="Times New Roman"/>
                <a:cs typeface="Times New Roman"/>
              </a:rPr>
              <a:t>of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infinite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potential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energy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jump,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 spc="-30">
                <a:latin typeface="Times New Roman"/>
                <a:cs typeface="Times New Roman"/>
              </a:rPr>
              <a:t>wavefunction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does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need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differentiable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boundaries.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66547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5.3.</a:t>
            </a:r>
            <a:r>
              <a:rPr dirty="0" sz="1200" spc="2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INFINITE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SQUARE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WELL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3801110" algn="l"/>
              </a:tabLst>
            </a:pPr>
            <a:r>
              <a:rPr dirty="0"/>
              <a:t>The</a:t>
            </a:r>
            <a:r>
              <a:rPr dirty="0" spc="235"/>
              <a:t> </a:t>
            </a:r>
            <a:r>
              <a:rPr dirty="0"/>
              <a:t>energy</a:t>
            </a:r>
            <a:r>
              <a:rPr dirty="0" spc="250"/>
              <a:t> </a:t>
            </a:r>
            <a:r>
              <a:rPr dirty="0"/>
              <a:t>eigenstates</a:t>
            </a:r>
            <a:r>
              <a:rPr dirty="0" spc="245"/>
              <a:t> </a:t>
            </a:r>
            <a:r>
              <a:rPr dirty="0"/>
              <a:t>we</a:t>
            </a:r>
            <a:r>
              <a:rPr dirty="0" spc="250"/>
              <a:t> </a:t>
            </a:r>
            <a:r>
              <a:rPr dirty="0"/>
              <a:t>found</a:t>
            </a:r>
            <a:r>
              <a:rPr dirty="0" spc="245"/>
              <a:t> </a:t>
            </a:r>
            <a:r>
              <a:rPr dirty="0"/>
              <a:t>for</a:t>
            </a:r>
            <a:r>
              <a:rPr dirty="0" spc="250"/>
              <a:t> </a:t>
            </a:r>
            <a:r>
              <a:rPr dirty="0"/>
              <a:t>the</a:t>
            </a:r>
            <a:r>
              <a:rPr dirty="0" spc="245"/>
              <a:t> </a:t>
            </a:r>
            <a:r>
              <a:rPr dirty="0"/>
              <a:t>infinite</a:t>
            </a:r>
            <a:r>
              <a:rPr dirty="0" spc="250"/>
              <a:t> </a:t>
            </a:r>
            <a:r>
              <a:rPr dirty="0"/>
              <a:t>square</a:t>
            </a:r>
            <a:r>
              <a:rPr dirty="0" spc="245"/>
              <a:t> </a:t>
            </a:r>
            <a:r>
              <a:rPr dirty="0" spc="-25"/>
              <a:t>well</a:t>
            </a:r>
            <a:r>
              <a:rPr dirty="0" spc="250"/>
              <a:t> </a:t>
            </a:r>
            <a:r>
              <a:rPr dirty="0" spc="-25"/>
              <a:t>in- </a:t>
            </a:r>
            <a:r>
              <a:rPr dirty="0" spc="-30"/>
              <a:t>volved</a:t>
            </a:r>
            <a:r>
              <a:rPr dirty="0" spc="-15"/>
              <a:t> </a:t>
            </a:r>
            <a:r>
              <a:rPr dirty="0"/>
              <a:t>only</a:t>
            </a:r>
            <a:r>
              <a:rPr dirty="0" spc="-10"/>
              <a:t> </a:t>
            </a:r>
            <a:r>
              <a:rPr dirty="0"/>
              <a:t>sines,</a:t>
            </a:r>
            <a:r>
              <a:rPr dirty="0" spc="-10"/>
              <a:t> </a:t>
            </a:r>
            <a:r>
              <a:rPr dirty="0"/>
              <a:t>no</a:t>
            </a:r>
            <a:r>
              <a:rPr dirty="0" spc="-15"/>
              <a:t> </a:t>
            </a:r>
            <a:r>
              <a:rPr dirty="0" spc="-10"/>
              <a:t>cosines.</a:t>
            </a:r>
            <a:r>
              <a:rPr dirty="0"/>
              <a:t>	Suppose</a:t>
            </a:r>
            <a:r>
              <a:rPr dirty="0" spc="40"/>
              <a:t> </a:t>
            </a:r>
            <a:r>
              <a:rPr dirty="0" spc="114"/>
              <a:t>that</a:t>
            </a:r>
            <a:r>
              <a:rPr dirty="0" spc="40"/>
              <a:t> </a:t>
            </a:r>
            <a:r>
              <a:rPr dirty="0"/>
              <a:t>instead</a:t>
            </a:r>
            <a:r>
              <a:rPr dirty="0" spc="50"/>
              <a:t> </a:t>
            </a:r>
            <a:r>
              <a:rPr dirty="0"/>
              <a:t>of</a:t>
            </a:r>
            <a:r>
              <a:rPr dirty="0" spc="45"/>
              <a:t> </a:t>
            </a:r>
            <a:r>
              <a:rPr dirty="0" spc="-20"/>
              <a:t>going</a:t>
            </a:r>
            <a:r>
              <a:rPr dirty="0" spc="40"/>
              <a:t> </a:t>
            </a:r>
            <a:r>
              <a:rPr dirty="0" spc="-20"/>
              <a:t>from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8819" y="1967952"/>
            <a:ext cx="8255634" cy="237744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 sz="2450">
                <a:latin typeface="Times New Roman"/>
                <a:cs typeface="Times New Roman"/>
              </a:rPr>
              <a:t>0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285" i="1">
                <a:latin typeface="Times New Roman"/>
                <a:cs typeface="Times New Roman"/>
              </a:rPr>
              <a:t>L</a:t>
            </a:r>
            <a:r>
              <a:rPr dirty="0" sz="2450" spc="25" i="1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65">
                <a:latin typeface="Times New Roman"/>
                <a:cs typeface="Times New Roman"/>
              </a:rPr>
              <a:t>well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went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from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420">
                <a:latin typeface="Cambria"/>
                <a:cs typeface="Cambria"/>
              </a:rPr>
              <a:t>−</a:t>
            </a:r>
            <a:r>
              <a:rPr dirty="0" sz="2450" spc="420" i="1">
                <a:latin typeface="Times New Roman"/>
                <a:cs typeface="Times New Roman"/>
              </a:rPr>
              <a:t>L</a:t>
            </a:r>
            <a:r>
              <a:rPr dirty="0" sz="2450" spc="25" i="1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140" i="1">
                <a:latin typeface="Times New Roman"/>
                <a:cs typeface="Times New Roman"/>
              </a:rPr>
              <a:t>L</a:t>
            </a:r>
            <a:r>
              <a:rPr dirty="0" sz="2450" spc="140">
                <a:latin typeface="Times New Roman"/>
                <a:cs typeface="Times New Roman"/>
              </a:rPr>
              <a:t>.</a:t>
            </a:r>
            <a:r>
              <a:rPr dirty="0" sz="2450" spc="3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Would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eigenstates </a:t>
            </a:r>
            <a:r>
              <a:rPr dirty="0" sz="2450" spc="-75">
                <a:latin typeface="Times New Roman"/>
                <a:cs typeface="Times New Roman"/>
              </a:rPr>
              <a:t>involve.</a:t>
            </a:r>
            <a:r>
              <a:rPr dirty="0" sz="2450" spc="-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.</a:t>
            </a:r>
            <a:r>
              <a:rPr dirty="0" sz="2450" spc="-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.</a:t>
            </a:r>
            <a:r>
              <a:rPr dirty="0" sz="2450" spc="-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(Choose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one.)</a:t>
            </a:r>
            <a:endParaRPr sz="2450">
              <a:latin typeface="Times New Roman"/>
              <a:cs typeface="Times New Roman"/>
            </a:endParaRPr>
          </a:p>
          <a:p>
            <a:pPr marL="382905" indent="-370205">
              <a:lnSpc>
                <a:spcPct val="100000"/>
              </a:lnSpc>
              <a:spcBef>
                <a:spcPts val="1645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sines</a:t>
            </a:r>
            <a:endParaRPr sz="2450">
              <a:latin typeface="Times New Roman"/>
              <a:cs typeface="Times New Roman"/>
            </a:endParaRPr>
          </a:p>
          <a:p>
            <a:pPr marL="383540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cosines</a:t>
            </a:r>
            <a:endParaRPr sz="2450">
              <a:latin typeface="Times New Roman"/>
              <a:cs typeface="Times New Roman"/>
            </a:endParaRPr>
          </a:p>
          <a:p>
            <a:pPr marL="38290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 spc="55">
                <a:latin typeface="Times New Roman"/>
                <a:cs typeface="Times New Roman"/>
              </a:rPr>
              <a:t>both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sines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cosines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66547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5.3.</a:t>
            </a:r>
            <a:r>
              <a:rPr dirty="0" sz="1200" spc="2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INFINITE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SQUARE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WELL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3801110" algn="l"/>
              </a:tabLst>
            </a:pPr>
            <a:r>
              <a:rPr dirty="0"/>
              <a:t>The</a:t>
            </a:r>
            <a:r>
              <a:rPr dirty="0" spc="235"/>
              <a:t> </a:t>
            </a:r>
            <a:r>
              <a:rPr dirty="0"/>
              <a:t>energy</a:t>
            </a:r>
            <a:r>
              <a:rPr dirty="0" spc="250"/>
              <a:t> </a:t>
            </a:r>
            <a:r>
              <a:rPr dirty="0"/>
              <a:t>eigenstates</a:t>
            </a:r>
            <a:r>
              <a:rPr dirty="0" spc="245"/>
              <a:t> </a:t>
            </a:r>
            <a:r>
              <a:rPr dirty="0"/>
              <a:t>we</a:t>
            </a:r>
            <a:r>
              <a:rPr dirty="0" spc="250"/>
              <a:t> </a:t>
            </a:r>
            <a:r>
              <a:rPr dirty="0"/>
              <a:t>found</a:t>
            </a:r>
            <a:r>
              <a:rPr dirty="0" spc="245"/>
              <a:t> </a:t>
            </a:r>
            <a:r>
              <a:rPr dirty="0"/>
              <a:t>for</a:t>
            </a:r>
            <a:r>
              <a:rPr dirty="0" spc="250"/>
              <a:t> </a:t>
            </a:r>
            <a:r>
              <a:rPr dirty="0"/>
              <a:t>the</a:t>
            </a:r>
            <a:r>
              <a:rPr dirty="0" spc="245"/>
              <a:t> </a:t>
            </a:r>
            <a:r>
              <a:rPr dirty="0"/>
              <a:t>infinite</a:t>
            </a:r>
            <a:r>
              <a:rPr dirty="0" spc="250"/>
              <a:t> </a:t>
            </a:r>
            <a:r>
              <a:rPr dirty="0"/>
              <a:t>square</a:t>
            </a:r>
            <a:r>
              <a:rPr dirty="0" spc="245"/>
              <a:t> </a:t>
            </a:r>
            <a:r>
              <a:rPr dirty="0" spc="-25"/>
              <a:t>well</a:t>
            </a:r>
            <a:r>
              <a:rPr dirty="0" spc="250"/>
              <a:t> </a:t>
            </a:r>
            <a:r>
              <a:rPr dirty="0" spc="-25"/>
              <a:t>in- </a:t>
            </a:r>
            <a:r>
              <a:rPr dirty="0" spc="-30"/>
              <a:t>volved</a:t>
            </a:r>
            <a:r>
              <a:rPr dirty="0" spc="-15"/>
              <a:t> </a:t>
            </a:r>
            <a:r>
              <a:rPr dirty="0"/>
              <a:t>only</a:t>
            </a:r>
            <a:r>
              <a:rPr dirty="0" spc="-10"/>
              <a:t> </a:t>
            </a:r>
            <a:r>
              <a:rPr dirty="0"/>
              <a:t>sines,</a:t>
            </a:r>
            <a:r>
              <a:rPr dirty="0" spc="-10"/>
              <a:t> </a:t>
            </a:r>
            <a:r>
              <a:rPr dirty="0"/>
              <a:t>no</a:t>
            </a:r>
            <a:r>
              <a:rPr dirty="0" spc="-15"/>
              <a:t> </a:t>
            </a:r>
            <a:r>
              <a:rPr dirty="0" spc="-10"/>
              <a:t>cosines.</a:t>
            </a:r>
            <a:r>
              <a:rPr dirty="0"/>
              <a:t>	Suppose</a:t>
            </a:r>
            <a:r>
              <a:rPr dirty="0" spc="40"/>
              <a:t> </a:t>
            </a:r>
            <a:r>
              <a:rPr dirty="0" spc="114"/>
              <a:t>that</a:t>
            </a:r>
            <a:r>
              <a:rPr dirty="0" spc="40"/>
              <a:t> </a:t>
            </a:r>
            <a:r>
              <a:rPr dirty="0"/>
              <a:t>instead</a:t>
            </a:r>
            <a:r>
              <a:rPr dirty="0" spc="50"/>
              <a:t> </a:t>
            </a:r>
            <a:r>
              <a:rPr dirty="0"/>
              <a:t>of</a:t>
            </a:r>
            <a:r>
              <a:rPr dirty="0" spc="45"/>
              <a:t> </a:t>
            </a:r>
            <a:r>
              <a:rPr dirty="0" spc="-20"/>
              <a:t>going</a:t>
            </a:r>
            <a:r>
              <a:rPr dirty="0" spc="40"/>
              <a:t> </a:t>
            </a:r>
            <a:r>
              <a:rPr dirty="0" spc="-20"/>
              <a:t>from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1967952"/>
            <a:ext cx="8267700" cy="451548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23495" marR="5715">
              <a:lnSpc>
                <a:spcPct val="101699"/>
              </a:lnSpc>
              <a:spcBef>
                <a:spcPts val="75"/>
              </a:spcBef>
            </a:pPr>
            <a:r>
              <a:rPr dirty="0" sz="2450">
                <a:latin typeface="Times New Roman"/>
                <a:cs typeface="Times New Roman"/>
              </a:rPr>
              <a:t>0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285" i="1">
                <a:latin typeface="Times New Roman"/>
                <a:cs typeface="Times New Roman"/>
              </a:rPr>
              <a:t>L</a:t>
            </a:r>
            <a:r>
              <a:rPr dirty="0" sz="2450" spc="25" i="1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65">
                <a:latin typeface="Times New Roman"/>
                <a:cs typeface="Times New Roman"/>
              </a:rPr>
              <a:t>well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went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from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420">
                <a:latin typeface="Cambria"/>
                <a:cs typeface="Cambria"/>
              </a:rPr>
              <a:t>−</a:t>
            </a:r>
            <a:r>
              <a:rPr dirty="0" sz="2450" spc="420" i="1">
                <a:latin typeface="Times New Roman"/>
                <a:cs typeface="Times New Roman"/>
              </a:rPr>
              <a:t>L</a:t>
            </a:r>
            <a:r>
              <a:rPr dirty="0" sz="2450" spc="25" i="1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140" i="1">
                <a:latin typeface="Times New Roman"/>
                <a:cs typeface="Times New Roman"/>
              </a:rPr>
              <a:t>L</a:t>
            </a:r>
            <a:r>
              <a:rPr dirty="0" sz="2450" spc="140">
                <a:latin typeface="Times New Roman"/>
                <a:cs typeface="Times New Roman"/>
              </a:rPr>
              <a:t>.</a:t>
            </a:r>
            <a:r>
              <a:rPr dirty="0" sz="2450" spc="3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Would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eigenstates </a:t>
            </a:r>
            <a:r>
              <a:rPr dirty="0" sz="2450" spc="-75">
                <a:latin typeface="Times New Roman"/>
                <a:cs typeface="Times New Roman"/>
              </a:rPr>
              <a:t>involve.</a:t>
            </a:r>
            <a:r>
              <a:rPr dirty="0" sz="2450" spc="-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.</a:t>
            </a:r>
            <a:r>
              <a:rPr dirty="0" sz="2450" spc="-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.</a:t>
            </a:r>
            <a:r>
              <a:rPr dirty="0" sz="2450" spc="-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(Choose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one.)</a:t>
            </a:r>
            <a:endParaRPr sz="2450">
              <a:latin typeface="Times New Roman"/>
              <a:cs typeface="Times New Roman"/>
            </a:endParaRPr>
          </a:p>
          <a:p>
            <a:pPr marL="394335" indent="-370205">
              <a:lnSpc>
                <a:spcPct val="100000"/>
              </a:lnSpc>
              <a:spcBef>
                <a:spcPts val="16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sines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cosines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55">
                <a:latin typeface="Times New Roman"/>
                <a:cs typeface="Times New Roman"/>
              </a:rPr>
              <a:t>both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sines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cosines</a:t>
            </a:r>
            <a:endParaRPr sz="2450">
              <a:latin typeface="Times New Roman"/>
              <a:cs typeface="Times New Roman"/>
            </a:endParaRPr>
          </a:p>
          <a:p>
            <a:pPr algn="just" marL="23495" marR="5080" indent="-11430">
              <a:lnSpc>
                <a:spcPct val="101699"/>
              </a:lnSpc>
              <a:spcBef>
                <a:spcPts val="1889"/>
              </a:spcBef>
            </a:pPr>
            <a:r>
              <a:rPr dirty="0" sz="2450" b="1">
                <a:latin typeface="Georgia"/>
                <a:cs typeface="Georgia"/>
              </a:rPr>
              <a:t>Solution:</a:t>
            </a:r>
            <a:r>
              <a:rPr dirty="0" sz="2450" spc="180" b="1">
                <a:latin typeface="Georgia"/>
                <a:cs typeface="Georgia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C.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restriction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sines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came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because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needed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equal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zero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both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140" i="1">
                <a:latin typeface="Times New Roman"/>
                <a:cs typeface="Times New Roman"/>
              </a:rPr>
              <a:t>L</a:t>
            </a:r>
            <a:r>
              <a:rPr dirty="0" sz="2450" spc="140">
                <a:latin typeface="Times New Roman"/>
                <a:cs typeface="Times New Roman"/>
              </a:rPr>
              <a:t>,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only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sine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equals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zero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280" i="1">
                <a:latin typeface="Times New Roman"/>
                <a:cs typeface="Times New Roman"/>
              </a:rPr>
              <a:t>x</a:t>
            </a:r>
            <a:r>
              <a:rPr dirty="0" sz="2450" spc="65" i="1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0. </a:t>
            </a:r>
            <a:r>
              <a:rPr dirty="0" sz="2450">
                <a:latin typeface="Times New Roman"/>
                <a:cs typeface="Times New Roman"/>
              </a:rPr>
              <a:t>Both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sines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cosines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equal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zero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420">
                <a:latin typeface="Cambria"/>
                <a:cs typeface="Cambria"/>
              </a:rPr>
              <a:t>−</a:t>
            </a:r>
            <a:r>
              <a:rPr dirty="0" sz="2450" spc="420" i="1">
                <a:latin typeface="Times New Roman"/>
                <a:cs typeface="Times New Roman"/>
              </a:rPr>
              <a:t>L</a:t>
            </a:r>
            <a:r>
              <a:rPr dirty="0" sz="2450" spc="25" i="1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140" i="1">
                <a:latin typeface="Times New Roman"/>
                <a:cs typeface="Times New Roman"/>
              </a:rPr>
              <a:t>L</a:t>
            </a:r>
            <a:r>
              <a:rPr dirty="0" sz="2450" spc="140">
                <a:latin typeface="Times New Roman"/>
                <a:cs typeface="Times New Roman"/>
              </a:rPr>
              <a:t>.</a:t>
            </a:r>
            <a:r>
              <a:rPr dirty="0" sz="2450" spc="3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example, </a:t>
            </a:r>
            <a:r>
              <a:rPr dirty="0" sz="2450" spc="150">
                <a:latin typeface="Times New Roman"/>
                <a:cs typeface="Times New Roman"/>
              </a:rPr>
              <a:t>sin(</a:t>
            </a:r>
            <a:r>
              <a:rPr dirty="0" sz="2450" spc="150" i="1">
                <a:latin typeface="Times New Roman"/>
                <a:cs typeface="Times New Roman"/>
              </a:rPr>
              <a:t>πx/L</a:t>
            </a:r>
            <a:r>
              <a:rPr dirty="0" sz="2450" spc="150">
                <a:latin typeface="Times New Roman"/>
                <a:cs typeface="Times New Roman"/>
              </a:rPr>
              <a:t>)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would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work,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would</a:t>
            </a:r>
            <a:r>
              <a:rPr dirty="0" sz="2450">
                <a:latin typeface="Times New Roman"/>
                <a:cs typeface="Times New Roman"/>
              </a:rPr>
              <a:t> </a:t>
            </a:r>
            <a:r>
              <a:rPr dirty="0" sz="2450" spc="90">
                <a:latin typeface="Times New Roman"/>
                <a:cs typeface="Times New Roman"/>
              </a:rPr>
              <a:t>cos(</a:t>
            </a:r>
            <a:r>
              <a:rPr dirty="0" sz="2450" spc="90" i="1">
                <a:latin typeface="Times New Roman"/>
                <a:cs typeface="Times New Roman"/>
              </a:rPr>
              <a:t>πx/</a:t>
            </a:r>
            <a:r>
              <a:rPr dirty="0" sz="2450" spc="90">
                <a:latin typeface="Times New Roman"/>
                <a:cs typeface="Times New Roman"/>
              </a:rPr>
              <a:t>(2</a:t>
            </a:r>
            <a:r>
              <a:rPr dirty="0" sz="2450" spc="90" i="1">
                <a:latin typeface="Times New Roman"/>
                <a:cs typeface="Times New Roman"/>
              </a:rPr>
              <a:t>L</a:t>
            </a:r>
            <a:r>
              <a:rPr dirty="0" sz="2450" spc="90">
                <a:latin typeface="Times New Roman"/>
                <a:cs typeface="Times New Roman"/>
              </a:rPr>
              <a:t>)),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energy </a:t>
            </a:r>
            <a:r>
              <a:rPr dirty="0" sz="2450">
                <a:latin typeface="Times New Roman"/>
                <a:cs typeface="Times New Roman"/>
              </a:rPr>
              <a:t>eigenstates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will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involve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both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sines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cosines.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6836740" y="4635144"/>
            <a:ext cx="144780" cy="0"/>
          </a:xfrm>
          <a:custGeom>
            <a:avLst/>
            <a:gdLst/>
            <a:ahLst/>
            <a:cxnLst/>
            <a:rect l="l" t="t" r="r" b="b"/>
            <a:pathLst>
              <a:path w="144779" h="0">
                <a:moveTo>
                  <a:pt x="0" y="0"/>
                </a:moveTo>
                <a:lnTo>
                  <a:pt x="144373" y="0"/>
                </a:lnTo>
              </a:path>
            </a:pathLst>
          </a:custGeom>
          <a:ln w="12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706119" y="806759"/>
            <a:ext cx="8305800" cy="4550410"/>
          </a:xfrm>
          <a:prstGeom prst="rect">
            <a:avLst/>
          </a:prstGeom>
        </p:spPr>
        <p:txBody>
          <a:bodyPr wrap="square" lIns="0" tIns="83185" rIns="0" bIns="0" rtlCol="0" vert="horz">
            <a:spAutoFit/>
          </a:bodyPr>
          <a:lstStyle/>
          <a:p>
            <a:pPr algn="just" marL="25400">
              <a:lnSpc>
                <a:spcPct val="100000"/>
              </a:lnSpc>
              <a:spcBef>
                <a:spcPts val="655"/>
              </a:spcBef>
              <a:tabLst>
                <a:tab pos="567817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5.3.</a:t>
            </a:r>
            <a:r>
              <a:rPr dirty="0" sz="1200" spc="2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INFINITE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SQUARE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WELL</a:t>
            </a:r>
            <a:endParaRPr sz="1200">
              <a:latin typeface="Times New Roman"/>
              <a:cs typeface="Times New Roman"/>
            </a:endParaRPr>
          </a:p>
          <a:p>
            <a:pPr algn="just" marL="25400" marR="41275">
              <a:lnSpc>
                <a:spcPct val="101699"/>
              </a:lnSpc>
              <a:spcBef>
                <a:spcPts val="1150"/>
              </a:spcBef>
            </a:pP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2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thousand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identical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boxes,</a:t>
            </a:r>
            <a:r>
              <a:rPr dirty="0" sz="2450" spc="3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each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which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contains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a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-10">
                <a:latin typeface="Times New Roman"/>
                <a:cs typeface="Times New Roman"/>
              </a:rPr>
              <a:t> infinite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square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well.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first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 spc="-85">
                <a:latin typeface="Times New Roman"/>
                <a:cs typeface="Times New Roman"/>
              </a:rPr>
              <a:t>five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hundred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boxes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are </a:t>
            </a:r>
            <a:r>
              <a:rPr dirty="0" sz="2450">
                <a:latin typeface="Times New Roman"/>
                <a:cs typeface="Times New Roman"/>
              </a:rPr>
              <a:t>labeled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second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80">
                <a:latin typeface="Times New Roman"/>
                <a:cs typeface="Times New Roman"/>
              </a:rPr>
              <a:t>five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hundred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B.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At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195" i="1">
                <a:latin typeface="Times New Roman"/>
                <a:cs typeface="Times New Roman"/>
              </a:rPr>
              <a:t>t</a:t>
            </a:r>
            <a:r>
              <a:rPr dirty="0" sz="2450" spc="45" i="1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open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of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boxes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measure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particle’s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positions.</a:t>
            </a:r>
            <a:r>
              <a:rPr dirty="0" sz="2450" spc="10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At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 spc="195" i="1">
                <a:latin typeface="Times New Roman"/>
                <a:cs typeface="Times New Roman"/>
              </a:rPr>
              <a:t>t</a:t>
            </a:r>
            <a:r>
              <a:rPr dirty="0" sz="2450" spc="210" i="1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1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(one </a:t>
            </a:r>
            <a:r>
              <a:rPr dirty="0" sz="2450">
                <a:latin typeface="Times New Roman"/>
                <a:cs typeface="Times New Roman"/>
              </a:rPr>
              <a:t>hour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later)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thing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boxes.</a:t>
            </a:r>
            <a:r>
              <a:rPr dirty="0" sz="2450" spc="15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each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of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cases</a:t>
            </a:r>
            <a:r>
              <a:rPr dirty="0" sz="245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below,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will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find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distribution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of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positions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in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group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group?</a:t>
            </a:r>
            <a:endParaRPr sz="2450">
              <a:latin typeface="Times New Roman"/>
              <a:cs typeface="Times New Roman"/>
            </a:endParaRPr>
          </a:p>
          <a:p>
            <a:pPr marL="395605" indent="-295910">
              <a:lnSpc>
                <a:spcPct val="100000"/>
              </a:lnSpc>
              <a:spcBef>
                <a:spcPts val="1639"/>
              </a:spcBef>
              <a:buAutoNum type="arabi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Initially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particles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were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ground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40">
                <a:latin typeface="Times New Roman"/>
                <a:cs typeface="Times New Roman"/>
              </a:rPr>
              <a:t>state.</a:t>
            </a:r>
            <a:endParaRPr sz="2450">
              <a:latin typeface="Times New Roman"/>
              <a:cs typeface="Times New Roman"/>
            </a:endParaRPr>
          </a:p>
          <a:p>
            <a:pPr marL="395605" indent="-295910">
              <a:lnSpc>
                <a:spcPct val="100000"/>
              </a:lnSpc>
              <a:spcBef>
                <a:spcPts val="1045"/>
              </a:spcBef>
              <a:buAutoNum type="arabi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Initially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were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state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105">
                <a:latin typeface="Times New Roman"/>
                <a:cs typeface="Times New Roman"/>
              </a:rPr>
              <a:t>1</a:t>
            </a:r>
            <a:r>
              <a:rPr dirty="0" sz="2450" spc="105" i="1">
                <a:latin typeface="Times New Roman"/>
                <a:cs typeface="Times New Roman"/>
              </a:rPr>
              <a:t>/</a:t>
            </a:r>
            <a:r>
              <a:rPr dirty="0" baseline="46485" sz="3675" spc="157">
                <a:latin typeface="Cambria"/>
                <a:cs typeface="Cambria"/>
              </a:rPr>
              <a:t>√</a:t>
            </a:r>
            <a:r>
              <a:rPr dirty="0" sz="2450" spc="105">
                <a:latin typeface="Times New Roman"/>
                <a:cs typeface="Times New Roman"/>
              </a:rPr>
              <a:t>2(</a:t>
            </a:r>
            <a:r>
              <a:rPr dirty="0" sz="2450" spc="105" i="1">
                <a:latin typeface="Times New Roman"/>
                <a:cs typeface="Times New Roman"/>
              </a:rPr>
              <a:t>ψ</a:t>
            </a:r>
            <a:r>
              <a:rPr dirty="0" baseline="-13550" sz="3075" spc="157">
                <a:latin typeface="Times New Roman"/>
                <a:cs typeface="Times New Roman"/>
              </a:rPr>
              <a:t>1</a:t>
            </a:r>
            <a:r>
              <a:rPr dirty="0" baseline="-13550" sz="3075" spc="-315">
                <a:latin typeface="Times New Roman"/>
                <a:cs typeface="Times New Roman"/>
              </a:rPr>
              <a:t> </a:t>
            </a:r>
            <a:r>
              <a:rPr dirty="0" sz="2450" spc="170">
                <a:latin typeface="Times New Roman"/>
                <a:cs typeface="Times New Roman"/>
              </a:rPr>
              <a:t>+</a:t>
            </a:r>
            <a:r>
              <a:rPr dirty="0" sz="2450" spc="170" i="1">
                <a:latin typeface="Times New Roman"/>
                <a:cs typeface="Times New Roman"/>
              </a:rPr>
              <a:t>ψ</a:t>
            </a:r>
            <a:r>
              <a:rPr dirty="0" baseline="-13550" sz="3075" spc="254">
                <a:latin typeface="Times New Roman"/>
                <a:cs typeface="Times New Roman"/>
              </a:rPr>
              <a:t>2</a:t>
            </a:r>
            <a:r>
              <a:rPr dirty="0" sz="2450" spc="170">
                <a:latin typeface="Times New Roman"/>
                <a:cs typeface="Times New Roman"/>
              </a:rPr>
              <a:t>)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where</a:t>
            </a:r>
            <a:endParaRPr sz="2450">
              <a:latin typeface="Times New Roman"/>
              <a:cs typeface="Times New Roman"/>
            </a:endParaRPr>
          </a:p>
          <a:p>
            <a:pPr marL="396875">
              <a:lnSpc>
                <a:spcPct val="100000"/>
              </a:lnSpc>
              <a:spcBef>
                <a:spcPts val="50"/>
              </a:spcBef>
            </a:pPr>
            <a:r>
              <a:rPr dirty="0" sz="2450" i="1">
                <a:latin typeface="Times New Roman"/>
                <a:cs typeface="Times New Roman"/>
              </a:rPr>
              <a:t>ψ</a:t>
            </a:r>
            <a:r>
              <a:rPr dirty="0" baseline="-13550" sz="3075">
                <a:latin typeface="Times New Roman"/>
                <a:cs typeface="Times New Roman"/>
              </a:rPr>
              <a:t>1</a:t>
            </a:r>
            <a:r>
              <a:rPr dirty="0" baseline="-13550" sz="3075" spc="4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ground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state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i="1">
                <a:latin typeface="Times New Roman"/>
                <a:cs typeface="Times New Roman"/>
              </a:rPr>
              <a:t>ψ</a:t>
            </a:r>
            <a:r>
              <a:rPr dirty="0" baseline="-13550" sz="3075">
                <a:latin typeface="Times New Roman"/>
                <a:cs typeface="Times New Roman"/>
              </a:rPr>
              <a:t>2</a:t>
            </a:r>
            <a:r>
              <a:rPr dirty="0" baseline="-13550" sz="3075" spc="4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first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excited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state.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4754879" y="3491395"/>
            <a:ext cx="89535" cy="0"/>
          </a:xfrm>
          <a:custGeom>
            <a:avLst/>
            <a:gdLst/>
            <a:ahLst/>
            <a:cxnLst/>
            <a:rect l="l" t="t" r="r" b="b"/>
            <a:pathLst>
              <a:path w="89535" h="0">
                <a:moveTo>
                  <a:pt x="0" y="0"/>
                </a:moveTo>
                <a:lnTo>
                  <a:pt x="89204" y="0"/>
                </a:lnTo>
              </a:path>
            </a:pathLst>
          </a:custGeom>
          <a:ln w="728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706119" y="878291"/>
            <a:ext cx="8343900" cy="36899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25400">
              <a:lnSpc>
                <a:spcPct val="100000"/>
              </a:lnSpc>
              <a:spcBef>
                <a:spcPts val="95"/>
              </a:spcBef>
              <a:tabLst>
                <a:tab pos="567817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5.3.</a:t>
            </a:r>
            <a:r>
              <a:rPr dirty="0" sz="1200" spc="2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INFINITE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SQUARE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WELL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25400" marR="80645">
              <a:lnSpc>
                <a:spcPct val="106700"/>
              </a:lnSpc>
            </a:pP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thousand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identical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boxes,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each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which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contains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particle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infinite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square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well.</a:t>
            </a:r>
            <a:r>
              <a:rPr dirty="0" sz="1400" spc="42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first </a:t>
            </a:r>
            <a:r>
              <a:rPr dirty="0" sz="1400">
                <a:latin typeface="Times New Roman"/>
                <a:cs typeface="Times New Roman"/>
              </a:rPr>
              <a:t>five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hundred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boxes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are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labeled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second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five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hundred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B.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At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114" i="1">
                <a:latin typeface="Times New Roman"/>
                <a:cs typeface="Times New Roman"/>
              </a:rPr>
              <a:t>t</a:t>
            </a:r>
            <a:r>
              <a:rPr dirty="0" sz="1400" spc="85" i="1">
                <a:latin typeface="Times New Roman"/>
                <a:cs typeface="Times New Roman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0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open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all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boxes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and </a:t>
            </a:r>
            <a:r>
              <a:rPr dirty="0" sz="1400">
                <a:latin typeface="Times New Roman"/>
                <a:cs typeface="Times New Roman"/>
              </a:rPr>
              <a:t>measure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particle’s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positions.</a:t>
            </a:r>
            <a:r>
              <a:rPr dirty="0" sz="1400" spc="85">
                <a:latin typeface="Times New Roman"/>
                <a:cs typeface="Times New Roman"/>
              </a:rPr>
              <a:t>  </a:t>
            </a:r>
            <a:r>
              <a:rPr dirty="0" sz="1400" spc="75">
                <a:latin typeface="Times New Roman"/>
                <a:cs typeface="Times New Roman"/>
              </a:rPr>
              <a:t>At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114" i="1">
                <a:latin typeface="Times New Roman"/>
                <a:cs typeface="Times New Roman"/>
              </a:rPr>
              <a:t>t</a:t>
            </a:r>
            <a:r>
              <a:rPr dirty="0" sz="1400" spc="190" i="1">
                <a:latin typeface="Times New Roman"/>
                <a:cs typeface="Times New Roman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(one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hour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later)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do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same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thing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all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B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boxes.</a:t>
            </a:r>
            <a:r>
              <a:rPr dirty="0" sz="1400" spc="85">
                <a:latin typeface="Times New Roman"/>
                <a:cs typeface="Times New Roman"/>
              </a:rPr>
              <a:t>  </a:t>
            </a:r>
            <a:r>
              <a:rPr dirty="0" sz="1400" spc="30">
                <a:latin typeface="Times New Roman"/>
                <a:cs typeface="Times New Roman"/>
              </a:rPr>
              <a:t>In </a:t>
            </a:r>
            <a:r>
              <a:rPr dirty="0" sz="1400">
                <a:latin typeface="Times New Roman"/>
                <a:cs typeface="Times New Roman"/>
              </a:rPr>
              <a:t>each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cases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below,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will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find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same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distribution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positions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group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B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group?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400">
              <a:latin typeface="Times New Roman"/>
              <a:cs typeface="Times New Roman"/>
            </a:endParaRPr>
          </a:p>
          <a:p>
            <a:pPr marL="396240" indent="-212725">
              <a:lnSpc>
                <a:spcPct val="100000"/>
              </a:lnSpc>
              <a:buAutoNum type="arabicPeriod"/>
              <a:tabLst>
                <a:tab pos="396240" algn="l"/>
              </a:tabLst>
            </a:pPr>
            <a:r>
              <a:rPr dirty="0" sz="1400">
                <a:latin typeface="Times New Roman"/>
                <a:cs typeface="Times New Roman"/>
              </a:rPr>
              <a:t>Initially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all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particles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were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ground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state.</a:t>
            </a:r>
            <a:endParaRPr sz="1400">
              <a:latin typeface="Times New Roman"/>
              <a:cs typeface="Times New Roman"/>
            </a:endParaRPr>
          </a:p>
          <a:p>
            <a:pPr marL="396875" marR="81915" indent="-11430">
              <a:lnSpc>
                <a:spcPct val="106700"/>
              </a:lnSpc>
              <a:spcBef>
                <a:spcPts val="1495"/>
              </a:spcBef>
              <a:tabLst>
                <a:tab pos="1348105" algn="l"/>
              </a:tabLst>
            </a:pPr>
            <a:r>
              <a:rPr dirty="0" sz="1400" spc="-10" b="1">
                <a:latin typeface="Georgia"/>
                <a:cs typeface="Georgia"/>
              </a:rPr>
              <a:t>Solution:</a:t>
            </a:r>
            <a:r>
              <a:rPr dirty="0" sz="1400" b="1">
                <a:latin typeface="Georgia"/>
                <a:cs typeface="Georgia"/>
              </a:rPr>
              <a:t>	</a:t>
            </a:r>
            <a:r>
              <a:rPr dirty="0" sz="1400" spc="10">
                <a:latin typeface="Times New Roman"/>
                <a:cs typeface="Times New Roman"/>
              </a:rPr>
              <a:t>Yes.</a:t>
            </a:r>
            <a:r>
              <a:rPr dirty="0" sz="1400" spc="42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An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eigenstate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of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energy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is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stationary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state,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meaning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probabilities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of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any </a:t>
            </a:r>
            <a:r>
              <a:rPr dirty="0" sz="1400">
                <a:latin typeface="Times New Roman"/>
                <a:cs typeface="Times New Roman"/>
              </a:rPr>
              <a:t>measurable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quantity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(such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position)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will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not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change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over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time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nothing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disturbed.</a:t>
            </a:r>
            <a:endParaRPr sz="1400">
              <a:latin typeface="Times New Roman"/>
              <a:cs typeface="Times New Roman"/>
            </a:endParaRPr>
          </a:p>
          <a:p>
            <a:pPr marL="396875" marR="81280" indent="-213360">
              <a:lnSpc>
                <a:spcPct val="106700"/>
              </a:lnSpc>
              <a:spcBef>
                <a:spcPts val="1495"/>
              </a:spcBef>
              <a:buAutoNum type="arabicPeriod" startAt="2"/>
              <a:tabLst>
                <a:tab pos="396875" algn="l"/>
              </a:tabLst>
            </a:pPr>
            <a:r>
              <a:rPr dirty="0" sz="1400">
                <a:latin typeface="Times New Roman"/>
                <a:cs typeface="Times New Roman"/>
              </a:rPr>
              <a:t>Initially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all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particles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were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state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100">
                <a:latin typeface="Times New Roman"/>
                <a:cs typeface="Times New Roman"/>
              </a:rPr>
              <a:t>1</a:t>
            </a:r>
            <a:r>
              <a:rPr dirty="0" sz="1400" spc="100" i="1">
                <a:latin typeface="Times New Roman"/>
                <a:cs typeface="Times New Roman"/>
              </a:rPr>
              <a:t>/</a:t>
            </a:r>
            <a:r>
              <a:rPr dirty="0" baseline="47619" sz="2100" spc="150">
                <a:latin typeface="Cambria"/>
                <a:cs typeface="Cambria"/>
              </a:rPr>
              <a:t>√</a:t>
            </a:r>
            <a:r>
              <a:rPr dirty="0" sz="1400" spc="100">
                <a:latin typeface="Times New Roman"/>
                <a:cs typeface="Times New Roman"/>
              </a:rPr>
              <a:t>2(</a:t>
            </a:r>
            <a:r>
              <a:rPr dirty="0" sz="1400" spc="100" i="1">
                <a:latin typeface="Times New Roman"/>
                <a:cs typeface="Times New Roman"/>
              </a:rPr>
              <a:t>ψ</a:t>
            </a:r>
            <a:r>
              <a:rPr dirty="0" baseline="-11111" sz="1500" spc="150">
                <a:latin typeface="Bodoni MT"/>
                <a:cs typeface="Bodoni MT"/>
              </a:rPr>
              <a:t>1</a:t>
            </a:r>
            <a:r>
              <a:rPr dirty="0" baseline="-11111" sz="1500" spc="277">
                <a:latin typeface="Bodoni MT"/>
                <a:cs typeface="Bodoni MT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+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55" i="1">
                <a:latin typeface="Times New Roman"/>
                <a:cs typeface="Times New Roman"/>
              </a:rPr>
              <a:t>ψ</a:t>
            </a:r>
            <a:r>
              <a:rPr dirty="0" baseline="-11111" sz="1500" spc="82">
                <a:latin typeface="Bodoni MT"/>
                <a:cs typeface="Bodoni MT"/>
              </a:rPr>
              <a:t>2</a:t>
            </a:r>
            <a:r>
              <a:rPr dirty="0" sz="1400" spc="55">
                <a:latin typeface="Times New Roman"/>
                <a:cs typeface="Times New Roman"/>
              </a:rPr>
              <a:t>)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where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ψ</a:t>
            </a:r>
            <a:r>
              <a:rPr dirty="0" baseline="-11111" sz="1500">
                <a:latin typeface="Bodoni MT"/>
                <a:cs typeface="Bodoni MT"/>
              </a:rPr>
              <a:t>1</a:t>
            </a:r>
            <a:r>
              <a:rPr dirty="0" baseline="-11111" sz="1500" spc="547">
                <a:latin typeface="Bodoni MT"/>
                <a:cs typeface="Bodoni MT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ground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state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ψ</a:t>
            </a:r>
            <a:r>
              <a:rPr dirty="0" baseline="-11111" sz="1500">
                <a:latin typeface="Bodoni MT"/>
                <a:cs typeface="Bodoni MT"/>
              </a:rPr>
              <a:t>2</a:t>
            </a:r>
            <a:r>
              <a:rPr dirty="0" baseline="-11111" sz="1500" spc="540">
                <a:latin typeface="Bodoni MT"/>
                <a:cs typeface="Bodoni MT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first</a:t>
            </a:r>
            <a:r>
              <a:rPr dirty="0" sz="1400" spc="3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excited</a:t>
            </a:r>
            <a:r>
              <a:rPr dirty="0" sz="1400" spc="32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state.</a:t>
            </a:r>
            <a:endParaRPr sz="1400">
              <a:latin typeface="Times New Roman"/>
              <a:cs typeface="Times New Roman"/>
            </a:endParaRPr>
          </a:p>
          <a:p>
            <a:pPr marL="396875" marR="80645" indent="-11430">
              <a:lnSpc>
                <a:spcPct val="106700"/>
              </a:lnSpc>
              <a:spcBef>
                <a:spcPts val="1495"/>
              </a:spcBef>
              <a:tabLst>
                <a:tab pos="1348105" algn="l"/>
              </a:tabLst>
            </a:pPr>
            <a:r>
              <a:rPr dirty="0" sz="1400" spc="-10" b="1">
                <a:latin typeface="Georgia"/>
                <a:cs typeface="Georgia"/>
              </a:rPr>
              <a:t>Solution:</a:t>
            </a:r>
            <a:r>
              <a:rPr dirty="0" sz="1400" b="1">
                <a:latin typeface="Georgia"/>
                <a:cs typeface="Georgia"/>
              </a:rPr>
              <a:t>	</a:t>
            </a:r>
            <a:r>
              <a:rPr dirty="0" sz="1400" spc="20">
                <a:latin typeface="Times New Roman"/>
                <a:cs typeface="Times New Roman"/>
              </a:rPr>
              <a:t>No,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superposition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of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eigenstates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is</a:t>
            </a:r>
            <a:r>
              <a:rPr dirty="0" sz="1400" spc="75">
                <a:latin typeface="Times New Roman"/>
                <a:cs typeface="Times New Roman"/>
              </a:rPr>
              <a:t> not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in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general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stationary,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so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position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probabilities </a:t>
            </a:r>
            <a:r>
              <a:rPr dirty="0" sz="1400">
                <a:latin typeface="Times New Roman"/>
                <a:cs typeface="Times New Roman"/>
              </a:rPr>
              <a:t>will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change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over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time.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3781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5.1.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FORCE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POTENTIAL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ENERGY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10"/>
              <a:t>Describing</a:t>
            </a:r>
            <a:r>
              <a:rPr dirty="0" spc="85"/>
              <a:t> </a:t>
            </a:r>
            <a:r>
              <a:rPr dirty="0"/>
              <a:t>the</a:t>
            </a:r>
            <a:r>
              <a:rPr dirty="0" spc="80"/>
              <a:t> </a:t>
            </a:r>
            <a:r>
              <a:rPr dirty="0"/>
              <a:t>“potential</a:t>
            </a:r>
            <a:r>
              <a:rPr dirty="0" spc="85"/>
              <a:t> </a:t>
            </a:r>
            <a:r>
              <a:rPr dirty="0"/>
              <a:t>energy</a:t>
            </a:r>
            <a:r>
              <a:rPr dirty="0" spc="90"/>
              <a:t> </a:t>
            </a:r>
            <a:r>
              <a:rPr dirty="0" spc="-20"/>
              <a:t>field”</a:t>
            </a:r>
            <a:r>
              <a:rPr dirty="0" spc="85"/>
              <a:t> </a:t>
            </a:r>
            <a:r>
              <a:rPr dirty="0"/>
              <a:t>around</a:t>
            </a:r>
            <a:r>
              <a:rPr dirty="0" spc="85"/>
              <a:t> </a:t>
            </a:r>
            <a:r>
              <a:rPr dirty="0"/>
              <a:t>a</a:t>
            </a:r>
            <a:r>
              <a:rPr dirty="0" spc="85"/>
              <a:t> </a:t>
            </a:r>
            <a:r>
              <a:rPr dirty="0"/>
              <a:t>particle</a:t>
            </a:r>
            <a:r>
              <a:rPr dirty="0" spc="80"/>
              <a:t> </a:t>
            </a:r>
            <a:r>
              <a:rPr dirty="0"/>
              <a:t>is</a:t>
            </a:r>
            <a:r>
              <a:rPr dirty="0" spc="80"/>
              <a:t> </a:t>
            </a:r>
            <a:r>
              <a:rPr dirty="0" spc="-10"/>
              <a:t>equiv- </a:t>
            </a:r>
            <a:r>
              <a:rPr dirty="0"/>
              <a:t>alent</a:t>
            </a:r>
            <a:r>
              <a:rPr dirty="0" spc="125"/>
              <a:t> </a:t>
            </a:r>
            <a:r>
              <a:rPr dirty="0"/>
              <a:t>to</a:t>
            </a:r>
            <a:r>
              <a:rPr dirty="0" spc="140"/>
              <a:t> </a:t>
            </a:r>
            <a:r>
              <a:rPr dirty="0" spc="-35"/>
              <a:t>describing.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14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42037"/>
            <a:ext cx="4707255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way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moving.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forces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acting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particle.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Both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these.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Neither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these.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78232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6372066" y="878291"/>
            <a:ext cx="260223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5.3.</a:t>
            </a:r>
            <a:r>
              <a:rPr dirty="0" sz="1200" spc="2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INFINITE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SQUARE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WELL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2182431" y="1386261"/>
            <a:ext cx="17907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120" i="1">
                <a:latin typeface="Times New Roman"/>
                <a:cs typeface="Times New Roman"/>
              </a:rPr>
              <a:t>n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718819" y="1286661"/>
            <a:ext cx="407733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746250" algn="l"/>
              </a:tabLst>
            </a:pPr>
            <a:r>
              <a:rPr dirty="0" sz="2450" spc="-60">
                <a:latin typeface="Times New Roman"/>
                <a:cs typeface="Times New Roman"/>
              </a:rPr>
              <a:t>We’ll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use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50" i="1">
                <a:latin typeface="Times New Roman"/>
                <a:cs typeface="Times New Roman"/>
              </a:rPr>
              <a:t>ψ</a:t>
            </a:r>
            <a:r>
              <a:rPr dirty="0" sz="2450" i="1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3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represent</a:t>
            </a:r>
            <a:r>
              <a:rPr dirty="0" sz="2450" spc="3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20">
                <a:latin typeface="Times New Roman"/>
                <a:cs typeface="Times New Roman"/>
              </a:rPr>
              <a:t> </a:t>
            </a:r>
            <a:r>
              <a:rPr dirty="0" sz="2450" spc="170" i="1">
                <a:latin typeface="Times New Roman"/>
                <a:cs typeface="Times New Roman"/>
              </a:rPr>
              <a:t>n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4770640" y="1224807"/>
            <a:ext cx="252729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60">
                <a:latin typeface="Times New Roman"/>
                <a:cs typeface="Times New Roman"/>
              </a:rPr>
              <a:t>th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114887" y="1286661"/>
            <a:ext cx="3859529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eigenst</a:t>
            </a:r>
            <a:r>
              <a:rPr dirty="0" u="sng" sz="245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ate</a:t>
            </a:r>
            <a:r>
              <a:rPr dirty="0" u="sng" sz="2450" spc="16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245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</a:t>
            </a:r>
            <a:r>
              <a:rPr dirty="0" u="none" sz="2450">
                <a:latin typeface="Times New Roman"/>
                <a:cs typeface="Times New Roman"/>
              </a:rPr>
              <a:t>f</a:t>
            </a:r>
            <a:r>
              <a:rPr dirty="0" u="none" sz="2450" spc="160">
                <a:latin typeface="Times New Roman"/>
                <a:cs typeface="Times New Roman"/>
              </a:rPr>
              <a:t> </a:t>
            </a:r>
            <a:r>
              <a:rPr dirty="0" u="none" sz="2450">
                <a:latin typeface="Times New Roman"/>
                <a:cs typeface="Times New Roman"/>
              </a:rPr>
              <a:t>a</a:t>
            </a:r>
            <a:r>
              <a:rPr dirty="0" u="none" sz="2450" spc="160">
                <a:latin typeface="Times New Roman"/>
                <a:cs typeface="Times New Roman"/>
              </a:rPr>
              <a:t> </a:t>
            </a:r>
            <a:r>
              <a:rPr dirty="0" u="none" sz="2450" spc="-10">
                <a:latin typeface="Times New Roman"/>
                <a:cs typeface="Times New Roman"/>
              </a:rPr>
              <a:t>particle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6627965" y="1397087"/>
            <a:ext cx="32766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-2020" b="0">
                <a:latin typeface="Yu Gothic Medium"/>
                <a:cs typeface="Yu Gothic Medium"/>
              </a:rPr>
              <a:t>✓</a:t>
            </a:r>
            <a:endParaRPr sz="2450">
              <a:latin typeface="Yu Gothic Medium"/>
              <a:cs typeface="Yu Gothic Medium"/>
            </a:endParaRPr>
          </a:p>
        </p:txBody>
      </p:sp>
      <p:sp>
        <p:nvSpPr>
          <p:cNvPr id="10" name="object 10" descr=""/>
          <p:cNvSpPr/>
          <p:nvPr/>
        </p:nvSpPr>
        <p:spPr>
          <a:xfrm>
            <a:off x="1775485" y="4586478"/>
            <a:ext cx="144780" cy="0"/>
          </a:xfrm>
          <a:custGeom>
            <a:avLst/>
            <a:gdLst/>
            <a:ahLst/>
            <a:cxnLst/>
            <a:rect l="l" t="t" r="r" b="b"/>
            <a:pathLst>
              <a:path w="144780" h="0">
                <a:moveTo>
                  <a:pt x="0" y="0"/>
                </a:moveTo>
                <a:lnTo>
                  <a:pt x="144373" y="0"/>
                </a:lnTo>
              </a:path>
            </a:pathLst>
          </a:custGeom>
          <a:ln w="12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1775485" y="5092585"/>
            <a:ext cx="144780" cy="0"/>
          </a:xfrm>
          <a:custGeom>
            <a:avLst/>
            <a:gdLst/>
            <a:ahLst/>
            <a:cxnLst/>
            <a:rect l="l" t="t" r="r" b="b"/>
            <a:pathLst>
              <a:path w="144780" h="0">
                <a:moveTo>
                  <a:pt x="0" y="0"/>
                </a:moveTo>
                <a:lnTo>
                  <a:pt x="144373" y="0"/>
                </a:lnTo>
              </a:path>
            </a:pathLst>
          </a:custGeom>
          <a:ln w="12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604519" y="1666238"/>
            <a:ext cx="8470900" cy="465455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127000" marR="106680">
              <a:lnSpc>
                <a:spcPct val="101699"/>
              </a:lnSpc>
              <a:spcBef>
                <a:spcPts val="75"/>
              </a:spcBef>
            </a:pP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infinite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square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well.</a:t>
            </a:r>
            <a:r>
              <a:rPr dirty="0" sz="2450" spc="5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example,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 i="1">
                <a:latin typeface="Times New Roman"/>
                <a:cs typeface="Times New Roman"/>
              </a:rPr>
              <a:t>ψ</a:t>
            </a:r>
            <a:r>
              <a:rPr dirty="0" baseline="-13550" sz="3075">
                <a:latin typeface="Times New Roman"/>
                <a:cs typeface="Times New Roman"/>
              </a:rPr>
              <a:t>2</a:t>
            </a:r>
            <a:r>
              <a:rPr dirty="0" baseline="-13550" sz="3075" spc="472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409">
                <a:latin typeface="Times New Roman"/>
                <a:cs typeface="Times New Roman"/>
              </a:rPr>
              <a:t>   </a:t>
            </a:r>
            <a:r>
              <a:rPr dirty="0" sz="2450" spc="215">
                <a:latin typeface="Times New Roman"/>
                <a:cs typeface="Times New Roman"/>
              </a:rPr>
              <a:t>2</a:t>
            </a:r>
            <a:r>
              <a:rPr dirty="0" sz="2450" spc="215" i="1">
                <a:latin typeface="Times New Roman"/>
                <a:cs typeface="Times New Roman"/>
              </a:rPr>
              <a:t>/L</a:t>
            </a:r>
            <a:r>
              <a:rPr dirty="0" sz="2450" spc="-150" i="1">
                <a:latin typeface="Times New Roman"/>
                <a:cs typeface="Times New Roman"/>
              </a:rPr>
              <a:t> </a:t>
            </a:r>
            <a:r>
              <a:rPr dirty="0" sz="2450" spc="110">
                <a:latin typeface="Times New Roman"/>
                <a:cs typeface="Times New Roman"/>
              </a:rPr>
              <a:t>sin(2</a:t>
            </a:r>
            <a:r>
              <a:rPr dirty="0" sz="2450" spc="110" i="1">
                <a:latin typeface="Times New Roman"/>
                <a:cs typeface="Times New Roman"/>
              </a:rPr>
              <a:t>πx/L</a:t>
            </a:r>
            <a:r>
              <a:rPr dirty="0" sz="2450" spc="110">
                <a:latin typeface="Times New Roman"/>
                <a:cs typeface="Times New Roman"/>
              </a:rPr>
              <a:t>) </a:t>
            </a:r>
            <a:r>
              <a:rPr dirty="0" sz="2450">
                <a:latin typeface="Times New Roman"/>
                <a:cs typeface="Times New Roman"/>
              </a:rPr>
              <a:t>inside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well.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Which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following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possible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wavefunction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particle?</a:t>
            </a:r>
            <a:r>
              <a:rPr dirty="0" sz="2450" spc="3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(Choose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apply.)</a:t>
            </a:r>
            <a:endParaRPr sz="2450">
              <a:latin typeface="Times New Roman"/>
              <a:cs typeface="Times New Roman"/>
            </a:endParaRPr>
          </a:p>
          <a:p>
            <a:pPr marL="497205" indent="-370205">
              <a:lnSpc>
                <a:spcPct val="100000"/>
              </a:lnSpc>
              <a:spcBef>
                <a:spcPts val="1645"/>
              </a:spcBef>
              <a:buFont typeface="Times New Roman"/>
              <a:buAutoNum type="alphaUcPeriod"/>
              <a:tabLst>
                <a:tab pos="497205" algn="l"/>
              </a:tabLst>
            </a:pPr>
            <a:r>
              <a:rPr dirty="0" sz="2450" spc="-25" i="1">
                <a:latin typeface="Times New Roman"/>
                <a:cs typeface="Times New Roman"/>
              </a:rPr>
              <a:t>ψ</a:t>
            </a:r>
            <a:r>
              <a:rPr dirty="0" baseline="-13550" sz="3075" spc="-37">
                <a:latin typeface="Times New Roman"/>
                <a:cs typeface="Times New Roman"/>
              </a:rPr>
              <a:t>1</a:t>
            </a:r>
            <a:endParaRPr baseline="-13550" sz="3075">
              <a:latin typeface="Times New Roman"/>
              <a:cs typeface="Times New Roman"/>
            </a:endParaRPr>
          </a:p>
          <a:p>
            <a:pPr marL="497840" indent="-35814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97840" algn="l"/>
              </a:tabLst>
            </a:pPr>
            <a:r>
              <a:rPr dirty="0" sz="2450" spc="-25" i="1">
                <a:latin typeface="Times New Roman"/>
                <a:cs typeface="Times New Roman"/>
              </a:rPr>
              <a:t>ψ</a:t>
            </a:r>
            <a:r>
              <a:rPr dirty="0" baseline="-13550" sz="3075" spc="-37">
                <a:latin typeface="Times New Roman"/>
                <a:cs typeface="Times New Roman"/>
              </a:rPr>
              <a:t>2</a:t>
            </a:r>
            <a:endParaRPr baseline="-13550" sz="3075">
              <a:latin typeface="Times New Roman"/>
              <a:cs typeface="Times New Roman"/>
            </a:endParaRPr>
          </a:p>
          <a:p>
            <a:pPr marL="497205" indent="-36195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97205" algn="l"/>
              </a:tabLst>
            </a:pPr>
            <a:r>
              <a:rPr dirty="0" sz="2450" i="1">
                <a:latin typeface="Times New Roman"/>
                <a:cs typeface="Times New Roman"/>
              </a:rPr>
              <a:t>ψ</a:t>
            </a:r>
            <a:r>
              <a:rPr dirty="0" baseline="-13550" sz="3075">
                <a:latin typeface="Times New Roman"/>
                <a:cs typeface="Times New Roman"/>
              </a:rPr>
              <a:t>1</a:t>
            </a:r>
            <a:r>
              <a:rPr dirty="0" baseline="-13550" sz="3075" spc="97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+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 spc="-25" i="1">
                <a:latin typeface="Times New Roman"/>
                <a:cs typeface="Times New Roman"/>
              </a:rPr>
              <a:t>ψ</a:t>
            </a:r>
            <a:r>
              <a:rPr dirty="0" baseline="-13550" sz="3075" spc="-37">
                <a:latin typeface="Times New Roman"/>
                <a:cs typeface="Times New Roman"/>
              </a:rPr>
              <a:t>2</a:t>
            </a:r>
            <a:endParaRPr baseline="-13550" sz="3075">
              <a:latin typeface="Times New Roman"/>
              <a:cs typeface="Times New Roman"/>
            </a:endParaRPr>
          </a:p>
          <a:p>
            <a:pPr marL="49720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97205" algn="l"/>
              </a:tabLst>
            </a:pPr>
            <a:r>
              <a:rPr dirty="0" sz="2450" spc="100">
                <a:latin typeface="Times New Roman"/>
                <a:cs typeface="Times New Roman"/>
              </a:rPr>
              <a:t>(1</a:t>
            </a:r>
            <a:r>
              <a:rPr dirty="0" sz="2450" spc="100" i="1">
                <a:latin typeface="Times New Roman"/>
                <a:cs typeface="Times New Roman"/>
              </a:rPr>
              <a:t>/</a:t>
            </a:r>
            <a:r>
              <a:rPr dirty="0" baseline="46485" sz="3675" spc="150">
                <a:latin typeface="Cambria"/>
                <a:cs typeface="Cambria"/>
              </a:rPr>
              <a:t>√</a:t>
            </a:r>
            <a:r>
              <a:rPr dirty="0" sz="2450" spc="100">
                <a:latin typeface="Times New Roman"/>
                <a:cs typeface="Times New Roman"/>
              </a:rPr>
              <a:t>2)(</a:t>
            </a:r>
            <a:r>
              <a:rPr dirty="0" sz="2450" spc="100" i="1">
                <a:latin typeface="Times New Roman"/>
                <a:cs typeface="Times New Roman"/>
              </a:rPr>
              <a:t>ψ</a:t>
            </a:r>
            <a:r>
              <a:rPr dirty="0" baseline="-13550" sz="3075" spc="150">
                <a:latin typeface="Times New Roman"/>
                <a:cs typeface="Times New Roman"/>
              </a:rPr>
              <a:t>1</a:t>
            </a:r>
            <a:r>
              <a:rPr dirty="0" baseline="-13550" sz="3075" spc="157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+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-25" i="1">
                <a:latin typeface="Times New Roman"/>
                <a:cs typeface="Times New Roman"/>
              </a:rPr>
              <a:t>ψ</a:t>
            </a:r>
            <a:r>
              <a:rPr dirty="0" baseline="-13550" sz="3075" spc="-37">
                <a:latin typeface="Times New Roman"/>
                <a:cs typeface="Times New Roman"/>
              </a:rPr>
              <a:t>2</a:t>
            </a:r>
            <a:r>
              <a:rPr dirty="0" sz="2450" spc="-25">
                <a:latin typeface="Times New Roman"/>
                <a:cs typeface="Times New Roman"/>
              </a:rPr>
              <a:t>)</a:t>
            </a:r>
            <a:endParaRPr sz="2450">
              <a:latin typeface="Times New Roman"/>
              <a:cs typeface="Times New Roman"/>
            </a:endParaRPr>
          </a:p>
          <a:p>
            <a:pPr marL="497840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97840" algn="l"/>
              </a:tabLst>
            </a:pPr>
            <a:r>
              <a:rPr dirty="0" sz="2450" spc="100">
                <a:latin typeface="Times New Roman"/>
                <a:cs typeface="Times New Roman"/>
              </a:rPr>
              <a:t>(1</a:t>
            </a:r>
            <a:r>
              <a:rPr dirty="0" sz="2450" spc="100" i="1">
                <a:latin typeface="Times New Roman"/>
                <a:cs typeface="Times New Roman"/>
              </a:rPr>
              <a:t>/</a:t>
            </a:r>
            <a:r>
              <a:rPr dirty="0" baseline="46485" sz="3675" spc="150">
                <a:latin typeface="Cambria"/>
                <a:cs typeface="Cambria"/>
              </a:rPr>
              <a:t>√</a:t>
            </a:r>
            <a:r>
              <a:rPr dirty="0" sz="2450" spc="100">
                <a:latin typeface="Times New Roman"/>
                <a:cs typeface="Times New Roman"/>
              </a:rPr>
              <a:t>2)(</a:t>
            </a:r>
            <a:r>
              <a:rPr dirty="0" sz="2450" spc="100" i="1">
                <a:latin typeface="Times New Roman"/>
                <a:cs typeface="Times New Roman"/>
              </a:rPr>
              <a:t>ψ</a:t>
            </a:r>
            <a:r>
              <a:rPr dirty="0" baseline="-13550" sz="3075" spc="150">
                <a:latin typeface="Times New Roman"/>
                <a:cs typeface="Times New Roman"/>
              </a:rPr>
              <a:t>1 </a:t>
            </a:r>
            <a:r>
              <a:rPr dirty="0" sz="2450" spc="555">
                <a:latin typeface="Cambria"/>
                <a:cs typeface="Cambria"/>
              </a:rPr>
              <a:t>−</a:t>
            </a:r>
            <a:r>
              <a:rPr dirty="0" sz="2450" spc="25">
                <a:latin typeface="Cambria"/>
                <a:cs typeface="Cambria"/>
              </a:rPr>
              <a:t> </a:t>
            </a:r>
            <a:r>
              <a:rPr dirty="0" sz="2450" spc="-25" i="1">
                <a:latin typeface="Times New Roman"/>
                <a:cs typeface="Times New Roman"/>
              </a:rPr>
              <a:t>ψ</a:t>
            </a:r>
            <a:r>
              <a:rPr dirty="0" baseline="-13550" sz="3075" spc="-37">
                <a:latin typeface="Times New Roman"/>
                <a:cs typeface="Times New Roman"/>
              </a:rPr>
              <a:t>2</a:t>
            </a:r>
            <a:r>
              <a:rPr dirty="0" sz="2450" spc="-25">
                <a:latin typeface="Times New Roman"/>
                <a:cs typeface="Times New Roman"/>
              </a:rPr>
              <a:t>)</a:t>
            </a:r>
            <a:endParaRPr sz="2450">
              <a:latin typeface="Times New Roman"/>
              <a:cs typeface="Times New Roman"/>
            </a:endParaRPr>
          </a:p>
          <a:p>
            <a:pPr marL="497205" marR="106680" indent="-341630">
              <a:lnSpc>
                <a:spcPct val="101699"/>
              </a:lnSpc>
              <a:spcBef>
                <a:spcPts val="994"/>
              </a:spcBef>
              <a:buFont typeface="Times New Roman"/>
              <a:buAutoNum type="alphaUcPeriod"/>
              <a:tabLst>
                <a:tab pos="498475" algn="l"/>
              </a:tabLst>
            </a:pPr>
            <a:r>
              <a:rPr dirty="0" sz="2450" spc="229" i="1">
                <a:latin typeface="Times New Roman"/>
                <a:cs typeface="Times New Roman"/>
              </a:rPr>
              <a:t>Ax</a:t>
            </a:r>
            <a:r>
              <a:rPr dirty="0" sz="2450" spc="229">
                <a:latin typeface="Times New Roman"/>
                <a:cs typeface="Times New Roman"/>
              </a:rPr>
              <a:t>(</a:t>
            </a:r>
            <a:r>
              <a:rPr dirty="0" sz="2450" spc="229" i="1">
                <a:latin typeface="Times New Roman"/>
                <a:cs typeface="Times New Roman"/>
              </a:rPr>
              <a:t>L</a:t>
            </a:r>
            <a:r>
              <a:rPr dirty="0" sz="2450" spc="-10" i="1">
                <a:latin typeface="Times New Roman"/>
                <a:cs typeface="Times New Roman"/>
              </a:rPr>
              <a:t> </a:t>
            </a:r>
            <a:r>
              <a:rPr dirty="0" sz="2450" spc="555">
                <a:latin typeface="Cambria"/>
                <a:cs typeface="Cambria"/>
              </a:rPr>
              <a:t>−</a:t>
            </a:r>
            <a:r>
              <a:rPr dirty="0" sz="2450" spc="70">
                <a:latin typeface="Cambria"/>
                <a:cs typeface="Cambria"/>
              </a:rPr>
              <a:t> </a:t>
            </a:r>
            <a:r>
              <a:rPr dirty="0" sz="2450" spc="165" i="1">
                <a:latin typeface="Times New Roman"/>
                <a:cs typeface="Times New Roman"/>
              </a:rPr>
              <a:t>x</a:t>
            </a:r>
            <a:r>
              <a:rPr dirty="0" sz="2450" spc="165">
                <a:latin typeface="Times New Roman"/>
                <a:cs typeface="Times New Roman"/>
              </a:rPr>
              <a:t>)</a:t>
            </a:r>
            <a:r>
              <a:rPr dirty="0" sz="2450" spc="2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(Choose</a:t>
            </a:r>
            <a:r>
              <a:rPr dirty="0" sz="2450" spc="2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this</a:t>
            </a:r>
            <a:r>
              <a:rPr dirty="0" sz="2450" spc="2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option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2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there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2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2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value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 spc="315" i="1">
                <a:latin typeface="Times New Roman"/>
                <a:cs typeface="Times New Roman"/>
              </a:rPr>
              <a:t>A</a:t>
            </a:r>
            <a:r>
              <a:rPr dirty="0" sz="2450" spc="220" i="1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for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which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this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possible.)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78232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6372066" y="878291"/>
            <a:ext cx="260223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5.3.</a:t>
            </a:r>
            <a:r>
              <a:rPr dirty="0" sz="1200" spc="2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INFINITE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SQUARE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WELL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718819" y="1276766"/>
            <a:ext cx="68897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>
                <a:latin typeface="Times New Roman"/>
                <a:cs typeface="Times New Roman"/>
              </a:rPr>
              <a:t>We’ll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us</a:t>
            </a:r>
            <a:r>
              <a:rPr dirty="0" u="sng" sz="1400" spc="5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614995" y="1359768"/>
            <a:ext cx="1016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0" i="1">
                <a:latin typeface="Arial"/>
                <a:cs typeface="Arial"/>
              </a:rPr>
              <a:t>n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3189846" y="1266322"/>
            <a:ext cx="14541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25">
                <a:latin typeface="Bodoni MT"/>
                <a:cs typeface="Bodoni MT"/>
              </a:rPr>
              <a:t>th</a:t>
            </a:r>
            <a:endParaRPr sz="1000">
              <a:latin typeface="Bodoni MT"/>
              <a:cs typeface="Bodoni MT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52208" y="1276766"/>
            <a:ext cx="762000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424815" algn="l"/>
                <a:tab pos="2043430" algn="l"/>
              </a:tabLst>
            </a:pPr>
            <a:r>
              <a:rPr dirty="0" u="sng" sz="14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</a:t>
            </a:r>
            <a:r>
              <a:rPr dirty="0" u="sng" sz="1400" spc="17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spc="-5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ψ</a:t>
            </a:r>
            <a:r>
              <a:rPr dirty="0" u="none" sz="1400" i="1">
                <a:latin typeface="Times New Roman"/>
                <a:cs typeface="Times New Roman"/>
              </a:rPr>
              <a:t>	</a:t>
            </a:r>
            <a:r>
              <a:rPr dirty="0" u="none" sz="1400" spc="75">
                <a:latin typeface="Times New Roman"/>
                <a:cs typeface="Times New Roman"/>
              </a:rPr>
              <a:t>to</a:t>
            </a:r>
            <a:r>
              <a:rPr dirty="0" u="none" sz="1400" spc="315">
                <a:latin typeface="Times New Roman"/>
                <a:cs typeface="Times New Roman"/>
              </a:rPr>
              <a:t> </a:t>
            </a:r>
            <a:r>
              <a:rPr dirty="0" u="none" sz="1400">
                <a:latin typeface="Times New Roman"/>
                <a:cs typeface="Times New Roman"/>
              </a:rPr>
              <a:t>represent</a:t>
            </a:r>
            <a:r>
              <a:rPr dirty="0" u="none" sz="1400" spc="320">
                <a:latin typeface="Times New Roman"/>
                <a:cs typeface="Times New Roman"/>
              </a:rPr>
              <a:t> </a:t>
            </a:r>
            <a:r>
              <a:rPr dirty="0" u="none" sz="1400" spc="70">
                <a:latin typeface="Times New Roman"/>
                <a:cs typeface="Times New Roman"/>
              </a:rPr>
              <a:t>the</a:t>
            </a:r>
            <a:r>
              <a:rPr dirty="0" u="none" sz="1400" spc="310">
                <a:latin typeface="Times New Roman"/>
                <a:cs typeface="Times New Roman"/>
              </a:rPr>
              <a:t> </a:t>
            </a:r>
            <a:r>
              <a:rPr dirty="0" u="none" sz="1400" spc="80" i="1">
                <a:latin typeface="Times New Roman"/>
                <a:cs typeface="Times New Roman"/>
              </a:rPr>
              <a:t>n</a:t>
            </a:r>
            <a:r>
              <a:rPr dirty="0" u="none" sz="1400" i="1">
                <a:latin typeface="Times New Roman"/>
                <a:cs typeface="Times New Roman"/>
              </a:rPr>
              <a:t>	</a:t>
            </a:r>
            <a:r>
              <a:rPr dirty="0" u="none" sz="1400">
                <a:latin typeface="Times New Roman"/>
                <a:cs typeface="Times New Roman"/>
              </a:rPr>
              <a:t>energy</a:t>
            </a:r>
            <a:r>
              <a:rPr dirty="0" u="none" sz="1400" spc="320">
                <a:latin typeface="Times New Roman"/>
                <a:cs typeface="Times New Roman"/>
              </a:rPr>
              <a:t> </a:t>
            </a:r>
            <a:r>
              <a:rPr dirty="0" u="none" sz="1400">
                <a:latin typeface="Times New Roman"/>
                <a:cs typeface="Times New Roman"/>
              </a:rPr>
              <a:t>eigenstate</a:t>
            </a:r>
            <a:r>
              <a:rPr dirty="0" u="none" sz="1400" spc="325">
                <a:latin typeface="Times New Roman"/>
                <a:cs typeface="Times New Roman"/>
              </a:rPr>
              <a:t> </a:t>
            </a:r>
            <a:r>
              <a:rPr dirty="0" u="none" sz="1400">
                <a:latin typeface="Times New Roman"/>
                <a:cs typeface="Times New Roman"/>
              </a:rPr>
              <a:t>of</a:t>
            </a:r>
            <a:r>
              <a:rPr dirty="0" u="none" sz="1400" spc="320">
                <a:latin typeface="Times New Roman"/>
                <a:cs typeface="Times New Roman"/>
              </a:rPr>
              <a:t> </a:t>
            </a:r>
            <a:r>
              <a:rPr dirty="0" u="none" sz="1400" spc="75">
                <a:latin typeface="Times New Roman"/>
                <a:cs typeface="Times New Roman"/>
              </a:rPr>
              <a:t>a</a:t>
            </a:r>
            <a:r>
              <a:rPr dirty="0" u="none" sz="1400" spc="325">
                <a:latin typeface="Times New Roman"/>
                <a:cs typeface="Times New Roman"/>
              </a:rPr>
              <a:t> </a:t>
            </a:r>
            <a:r>
              <a:rPr dirty="0" u="none" sz="1400">
                <a:latin typeface="Times New Roman"/>
                <a:cs typeface="Times New Roman"/>
              </a:rPr>
              <a:t>particle</a:t>
            </a:r>
            <a:r>
              <a:rPr dirty="0" u="none" sz="1400" spc="320">
                <a:latin typeface="Times New Roman"/>
                <a:cs typeface="Times New Roman"/>
              </a:rPr>
              <a:t> </a:t>
            </a:r>
            <a:r>
              <a:rPr dirty="0" u="none" sz="1400">
                <a:latin typeface="Times New Roman"/>
                <a:cs typeface="Times New Roman"/>
              </a:rPr>
              <a:t>in</a:t>
            </a:r>
            <a:r>
              <a:rPr dirty="0" u="none" sz="1400" spc="325">
                <a:latin typeface="Times New Roman"/>
                <a:cs typeface="Times New Roman"/>
              </a:rPr>
              <a:t> </a:t>
            </a:r>
            <a:r>
              <a:rPr dirty="0" u="none" sz="1400" spc="70">
                <a:latin typeface="Times New Roman"/>
                <a:cs typeface="Times New Roman"/>
              </a:rPr>
              <a:t>an</a:t>
            </a:r>
            <a:r>
              <a:rPr dirty="0" u="none" sz="1400" spc="320">
                <a:latin typeface="Times New Roman"/>
                <a:cs typeface="Times New Roman"/>
              </a:rPr>
              <a:t> </a:t>
            </a:r>
            <a:r>
              <a:rPr dirty="0" u="none" sz="1400">
                <a:latin typeface="Times New Roman"/>
                <a:cs typeface="Times New Roman"/>
              </a:rPr>
              <a:t>infinite</a:t>
            </a:r>
            <a:r>
              <a:rPr dirty="0" u="none" sz="1400" spc="325">
                <a:latin typeface="Times New Roman"/>
                <a:cs typeface="Times New Roman"/>
              </a:rPr>
              <a:t> </a:t>
            </a:r>
            <a:r>
              <a:rPr dirty="0" u="none" sz="1400">
                <a:latin typeface="Times New Roman"/>
                <a:cs typeface="Times New Roman"/>
              </a:rPr>
              <a:t>square</a:t>
            </a:r>
            <a:r>
              <a:rPr dirty="0" u="none" sz="1400" spc="320">
                <a:latin typeface="Times New Roman"/>
                <a:cs typeface="Times New Roman"/>
              </a:rPr>
              <a:t> </a:t>
            </a:r>
            <a:r>
              <a:rPr dirty="0" u="none" sz="1400">
                <a:latin typeface="Times New Roman"/>
                <a:cs typeface="Times New Roman"/>
              </a:rPr>
              <a:t>well.</a:t>
            </a:r>
            <a:r>
              <a:rPr dirty="0" u="none" sz="1400" spc="165">
                <a:latin typeface="Times New Roman"/>
                <a:cs typeface="Times New Roman"/>
              </a:rPr>
              <a:t>  </a:t>
            </a:r>
            <a:r>
              <a:rPr dirty="0" u="none" sz="1400">
                <a:latin typeface="Times New Roman"/>
                <a:cs typeface="Times New Roman"/>
              </a:rPr>
              <a:t>For</a:t>
            </a:r>
            <a:r>
              <a:rPr dirty="0" u="none" sz="1400" spc="325">
                <a:latin typeface="Times New Roman"/>
                <a:cs typeface="Times New Roman"/>
              </a:rPr>
              <a:t> </a:t>
            </a:r>
            <a:r>
              <a:rPr dirty="0" u="none" sz="1400" spc="-10">
                <a:latin typeface="Times New Roman"/>
                <a:cs typeface="Times New Roman"/>
              </a:rPr>
              <a:t>example,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144358" y="1348737"/>
            <a:ext cx="19494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-1160" b="0">
                <a:latin typeface="Yu Gothic Medium"/>
                <a:cs typeface="Yu Gothic Medium"/>
              </a:rPr>
              <a:t>✓</a:t>
            </a:r>
            <a:endParaRPr sz="1400">
              <a:latin typeface="Yu Gothic Medium"/>
              <a:cs typeface="Yu Gothic Medium"/>
            </a:endParaRPr>
          </a:p>
        </p:txBody>
      </p:sp>
      <p:sp>
        <p:nvSpPr>
          <p:cNvPr id="10" name="object 10" descr=""/>
          <p:cNvSpPr/>
          <p:nvPr/>
        </p:nvSpPr>
        <p:spPr>
          <a:xfrm>
            <a:off x="1502791" y="3265804"/>
            <a:ext cx="89535" cy="0"/>
          </a:xfrm>
          <a:custGeom>
            <a:avLst/>
            <a:gdLst/>
            <a:ahLst/>
            <a:cxnLst/>
            <a:rect l="l" t="t" r="r" b="b"/>
            <a:pathLst>
              <a:path w="89534" h="0">
                <a:moveTo>
                  <a:pt x="0" y="0"/>
                </a:moveTo>
                <a:lnTo>
                  <a:pt x="89204" y="0"/>
                </a:lnTo>
              </a:path>
            </a:pathLst>
          </a:custGeom>
          <a:ln w="728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1502791" y="3620071"/>
            <a:ext cx="89535" cy="0"/>
          </a:xfrm>
          <a:custGeom>
            <a:avLst/>
            <a:gdLst/>
            <a:ahLst/>
            <a:cxnLst/>
            <a:rect l="l" t="t" r="r" b="b"/>
            <a:pathLst>
              <a:path w="89534" h="0">
                <a:moveTo>
                  <a:pt x="0" y="0"/>
                </a:moveTo>
                <a:lnTo>
                  <a:pt x="89204" y="0"/>
                </a:lnTo>
              </a:path>
            </a:pathLst>
          </a:custGeom>
          <a:ln w="728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656958" y="1504515"/>
            <a:ext cx="8369300" cy="3597275"/>
          </a:xfrm>
          <a:prstGeom prst="rect">
            <a:avLst/>
          </a:prstGeom>
        </p:spPr>
        <p:txBody>
          <a:bodyPr wrap="square" lIns="0" tIns="2540" rIns="0" bIns="0" rtlCol="0" vert="horz">
            <a:spAutoFit/>
          </a:bodyPr>
          <a:lstStyle/>
          <a:p>
            <a:pPr algn="just" marL="74295" marR="59690">
              <a:lnSpc>
                <a:spcPct val="106700"/>
              </a:lnSpc>
              <a:spcBef>
                <a:spcPts val="20"/>
              </a:spcBef>
            </a:pPr>
            <a:r>
              <a:rPr dirty="0" sz="1400" i="1">
                <a:latin typeface="Times New Roman"/>
                <a:cs typeface="Times New Roman"/>
              </a:rPr>
              <a:t>ψ</a:t>
            </a:r>
            <a:r>
              <a:rPr dirty="0" baseline="-11111" sz="1500">
                <a:latin typeface="Bodoni MT"/>
                <a:cs typeface="Bodoni MT"/>
              </a:rPr>
              <a:t>2</a:t>
            </a:r>
            <a:r>
              <a:rPr dirty="0" baseline="-11111" sz="1500" spc="382">
                <a:latin typeface="Bodoni MT"/>
                <a:cs typeface="Bodoni MT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330">
                <a:latin typeface="Times New Roman"/>
                <a:cs typeface="Times New Roman"/>
              </a:rPr>
              <a:t>   </a:t>
            </a:r>
            <a:r>
              <a:rPr dirty="0" sz="1400" spc="150">
                <a:latin typeface="Times New Roman"/>
                <a:cs typeface="Times New Roman"/>
              </a:rPr>
              <a:t>2</a:t>
            </a:r>
            <a:r>
              <a:rPr dirty="0" sz="1400" spc="150" i="1">
                <a:latin typeface="Times New Roman"/>
                <a:cs typeface="Times New Roman"/>
              </a:rPr>
              <a:t>/L</a:t>
            </a:r>
            <a:r>
              <a:rPr dirty="0" sz="1400" spc="-85" i="1">
                <a:latin typeface="Times New Roman"/>
                <a:cs typeface="Times New Roman"/>
              </a:rPr>
              <a:t> </a:t>
            </a:r>
            <a:r>
              <a:rPr dirty="0" sz="1400" spc="100">
                <a:latin typeface="Times New Roman"/>
                <a:cs typeface="Times New Roman"/>
              </a:rPr>
              <a:t>sin(2</a:t>
            </a:r>
            <a:r>
              <a:rPr dirty="0" sz="1400" spc="100" i="1">
                <a:latin typeface="Times New Roman"/>
                <a:cs typeface="Times New Roman"/>
              </a:rPr>
              <a:t>πx/L</a:t>
            </a:r>
            <a:r>
              <a:rPr dirty="0" sz="1400" spc="100">
                <a:latin typeface="Times New Roman"/>
                <a:cs typeface="Times New Roman"/>
              </a:rPr>
              <a:t>)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inside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well.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Which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following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possible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wavefunction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particle? </a:t>
            </a:r>
            <a:r>
              <a:rPr dirty="0" sz="1400">
                <a:latin typeface="Times New Roman"/>
                <a:cs typeface="Times New Roman"/>
              </a:rPr>
              <a:t>(Choose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all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apply.)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1400">
              <a:latin typeface="Times New Roman"/>
              <a:cs typeface="Times New Roman"/>
            </a:endParaRPr>
          </a:p>
          <a:p>
            <a:pPr marL="445770" indent="-257175">
              <a:lnSpc>
                <a:spcPct val="100000"/>
              </a:lnSpc>
              <a:spcBef>
                <a:spcPts val="5"/>
              </a:spcBef>
              <a:buFont typeface="Times New Roman"/>
              <a:buAutoNum type="alphaUcPeriod"/>
              <a:tabLst>
                <a:tab pos="445770" algn="l"/>
              </a:tabLst>
            </a:pPr>
            <a:r>
              <a:rPr dirty="0" sz="1400" spc="-25" i="1">
                <a:latin typeface="Times New Roman"/>
                <a:cs typeface="Times New Roman"/>
              </a:rPr>
              <a:t>ψ</a:t>
            </a:r>
            <a:r>
              <a:rPr dirty="0" baseline="-11111" sz="1500" spc="-37">
                <a:latin typeface="Bodoni MT"/>
                <a:cs typeface="Bodoni MT"/>
              </a:rPr>
              <a:t>1</a:t>
            </a:r>
            <a:endParaRPr baseline="-11111" sz="1500">
              <a:latin typeface="Bodoni MT"/>
              <a:cs typeface="Bodoni MT"/>
            </a:endParaRPr>
          </a:p>
          <a:p>
            <a:pPr marL="445134" indent="-249554">
              <a:lnSpc>
                <a:spcPct val="100000"/>
              </a:lnSpc>
              <a:spcBef>
                <a:spcPts val="1105"/>
              </a:spcBef>
              <a:buFont typeface="Times New Roman"/>
              <a:buAutoNum type="alphaUcPeriod"/>
              <a:tabLst>
                <a:tab pos="445134" algn="l"/>
              </a:tabLst>
            </a:pPr>
            <a:r>
              <a:rPr dirty="0" sz="1400" spc="-25" i="1">
                <a:latin typeface="Times New Roman"/>
                <a:cs typeface="Times New Roman"/>
              </a:rPr>
              <a:t>ψ</a:t>
            </a:r>
            <a:r>
              <a:rPr dirty="0" baseline="-11111" sz="1500" spc="-37">
                <a:latin typeface="Bodoni MT"/>
                <a:cs typeface="Bodoni MT"/>
              </a:rPr>
              <a:t>2</a:t>
            </a:r>
            <a:endParaRPr baseline="-11111" sz="1500">
              <a:latin typeface="Bodoni MT"/>
              <a:cs typeface="Bodoni MT"/>
            </a:endParaRPr>
          </a:p>
          <a:p>
            <a:pPr marL="445134" indent="-252095">
              <a:lnSpc>
                <a:spcPct val="100000"/>
              </a:lnSpc>
              <a:spcBef>
                <a:spcPts val="1110"/>
              </a:spcBef>
              <a:buFont typeface="Times New Roman"/>
              <a:buAutoNum type="alphaUcPeriod"/>
              <a:tabLst>
                <a:tab pos="445134" algn="l"/>
              </a:tabLst>
            </a:pPr>
            <a:r>
              <a:rPr dirty="0" sz="1400" i="1">
                <a:latin typeface="Times New Roman"/>
                <a:cs typeface="Times New Roman"/>
              </a:rPr>
              <a:t>ψ</a:t>
            </a:r>
            <a:r>
              <a:rPr dirty="0" baseline="-11111" sz="1500">
                <a:latin typeface="Bodoni MT"/>
                <a:cs typeface="Bodoni MT"/>
              </a:rPr>
              <a:t>1</a:t>
            </a:r>
            <a:r>
              <a:rPr dirty="0" baseline="-11111" sz="1500" spc="225">
                <a:latin typeface="Bodoni MT"/>
                <a:cs typeface="Bodoni MT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+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25" i="1">
                <a:latin typeface="Times New Roman"/>
                <a:cs typeface="Times New Roman"/>
              </a:rPr>
              <a:t>ψ</a:t>
            </a:r>
            <a:r>
              <a:rPr dirty="0" baseline="-11111" sz="1500" spc="-37">
                <a:latin typeface="Bodoni MT"/>
                <a:cs typeface="Bodoni MT"/>
              </a:rPr>
              <a:t>2</a:t>
            </a:r>
            <a:endParaRPr baseline="-11111" sz="1500">
              <a:latin typeface="Bodoni MT"/>
              <a:cs typeface="Bodoni MT"/>
            </a:endParaRPr>
          </a:p>
          <a:p>
            <a:pPr marL="445770" indent="-25971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445770" algn="l"/>
              </a:tabLst>
            </a:pPr>
            <a:r>
              <a:rPr dirty="0" sz="1400" spc="95">
                <a:latin typeface="Times New Roman"/>
                <a:cs typeface="Times New Roman"/>
              </a:rPr>
              <a:t>(1</a:t>
            </a:r>
            <a:r>
              <a:rPr dirty="0" sz="1400" spc="95" i="1">
                <a:latin typeface="Times New Roman"/>
                <a:cs typeface="Times New Roman"/>
              </a:rPr>
              <a:t>/</a:t>
            </a:r>
            <a:r>
              <a:rPr dirty="0" baseline="47619" sz="2100" spc="142">
                <a:latin typeface="Cambria"/>
                <a:cs typeface="Cambria"/>
              </a:rPr>
              <a:t>√</a:t>
            </a:r>
            <a:r>
              <a:rPr dirty="0" sz="1400" spc="95">
                <a:latin typeface="Times New Roman"/>
                <a:cs typeface="Times New Roman"/>
              </a:rPr>
              <a:t>2)(</a:t>
            </a:r>
            <a:r>
              <a:rPr dirty="0" sz="1400" spc="95" i="1">
                <a:latin typeface="Times New Roman"/>
                <a:cs typeface="Times New Roman"/>
              </a:rPr>
              <a:t>ψ</a:t>
            </a:r>
            <a:r>
              <a:rPr dirty="0" baseline="-11111" sz="1500" spc="142">
                <a:latin typeface="Bodoni MT"/>
                <a:cs typeface="Bodoni MT"/>
              </a:rPr>
              <a:t>1</a:t>
            </a:r>
            <a:r>
              <a:rPr dirty="0" baseline="-11111" sz="1500" spc="202">
                <a:latin typeface="Bodoni MT"/>
                <a:cs typeface="Bodoni MT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+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30" i="1">
                <a:latin typeface="Times New Roman"/>
                <a:cs typeface="Times New Roman"/>
              </a:rPr>
              <a:t>ψ</a:t>
            </a:r>
            <a:r>
              <a:rPr dirty="0" baseline="-11111" sz="1500" spc="44">
                <a:latin typeface="Bodoni MT"/>
                <a:cs typeface="Bodoni MT"/>
              </a:rPr>
              <a:t>2</a:t>
            </a:r>
            <a:r>
              <a:rPr dirty="0" sz="1400" spc="3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445134" indent="-24447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445134" algn="l"/>
              </a:tabLst>
            </a:pPr>
            <a:r>
              <a:rPr dirty="0" sz="1400" spc="95">
                <a:latin typeface="Times New Roman"/>
                <a:cs typeface="Times New Roman"/>
              </a:rPr>
              <a:t>(1</a:t>
            </a:r>
            <a:r>
              <a:rPr dirty="0" sz="1400" spc="95" i="1">
                <a:latin typeface="Times New Roman"/>
                <a:cs typeface="Times New Roman"/>
              </a:rPr>
              <a:t>/</a:t>
            </a:r>
            <a:r>
              <a:rPr dirty="0" baseline="47619" sz="2100" spc="142">
                <a:latin typeface="Cambria"/>
                <a:cs typeface="Cambria"/>
              </a:rPr>
              <a:t>√</a:t>
            </a:r>
            <a:r>
              <a:rPr dirty="0" sz="1400" spc="95">
                <a:latin typeface="Times New Roman"/>
                <a:cs typeface="Times New Roman"/>
              </a:rPr>
              <a:t>2)(</a:t>
            </a:r>
            <a:r>
              <a:rPr dirty="0" sz="1400" spc="95" i="1">
                <a:latin typeface="Times New Roman"/>
                <a:cs typeface="Times New Roman"/>
              </a:rPr>
              <a:t>ψ</a:t>
            </a:r>
            <a:r>
              <a:rPr dirty="0" baseline="-11111" sz="1500" spc="142">
                <a:latin typeface="Bodoni MT"/>
                <a:cs typeface="Bodoni MT"/>
              </a:rPr>
              <a:t>1</a:t>
            </a:r>
            <a:r>
              <a:rPr dirty="0" baseline="-11111" sz="1500" spc="195">
                <a:latin typeface="Bodoni MT"/>
                <a:cs typeface="Bodoni MT"/>
              </a:rPr>
              <a:t> </a:t>
            </a:r>
            <a:r>
              <a:rPr dirty="0" sz="1400" spc="330">
                <a:latin typeface="Cambria"/>
                <a:cs typeface="Cambria"/>
              </a:rPr>
              <a:t>−</a:t>
            </a:r>
            <a:r>
              <a:rPr dirty="0" sz="1400" spc="15">
                <a:latin typeface="Cambria"/>
                <a:cs typeface="Cambria"/>
              </a:rPr>
              <a:t> </a:t>
            </a:r>
            <a:r>
              <a:rPr dirty="0" sz="1400" spc="30" i="1">
                <a:latin typeface="Times New Roman"/>
                <a:cs typeface="Times New Roman"/>
              </a:rPr>
              <a:t>ψ</a:t>
            </a:r>
            <a:r>
              <a:rPr dirty="0" baseline="-11111" sz="1500" spc="44">
                <a:latin typeface="Bodoni MT"/>
                <a:cs typeface="Bodoni MT"/>
              </a:rPr>
              <a:t>2</a:t>
            </a:r>
            <a:r>
              <a:rPr dirty="0" sz="1400" spc="3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445770" indent="-240029">
              <a:lnSpc>
                <a:spcPct val="100000"/>
              </a:lnSpc>
              <a:spcBef>
                <a:spcPts val="1110"/>
              </a:spcBef>
              <a:buFont typeface="Times New Roman"/>
              <a:buAutoNum type="alphaUcPeriod"/>
              <a:tabLst>
                <a:tab pos="445770" algn="l"/>
              </a:tabLst>
            </a:pPr>
            <a:r>
              <a:rPr dirty="0" sz="1400" spc="155" i="1">
                <a:latin typeface="Times New Roman"/>
                <a:cs typeface="Times New Roman"/>
              </a:rPr>
              <a:t>Ax</a:t>
            </a:r>
            <a:r>
              <a:rPr dirty="0" sz="1400" spc="155">
                <a:latin typeface="Times New Roman"/>
                <a:cs typeface="Times New Roman"/>
              </a:rPr>
              <a:t>(</a:t>
            </a:r>
            <a:r>
              <a:rPr dirty="0" sz="1400" spc="155" i="1">
                <a:latin typeface="Times New Roman"/>
                <a:cs typeface="Times New Roman"/>
              </a:rPr>
              <a:t>L</a:t>
            </a:r>
            <a:r>
              <a:rPr dirty="0" sz="1400" i="1">
                <a:latin typeface="Times New Roman"/>
                <a:cs typeface="Times New Roman"/>
              </a:rPr>
              <a:t> </a:t>
            </a:r>
            <a:r>
              <a:rPr dirty="0" sz="1400" spc="330">
                <a:latin typeface="Cambria"/>
                <a:cs typeface="Cambria"/>
              </a:rPr>
              <a:t>−</a:t>
            </a:r>
            <a:r>
              <a:rPr dirty="0" sz="1400" spc="45">
                <a:latin typeface="Cambria"/>
                <a:cs typeface="Cambria"/>
              </a:rPr>
              <a:t> </a:t>
            </a:r>
            <a:r>
              <a:rPr dirty="0" sz="1400" spc="120" i="1">
                <a:latin typeface="Times New Roman"/>
                <a:cs typeface="Times New Roman"/>
              </a:rPr>
              <a:t>x</a:t>
            </a:r>
            <a:r>
              <a:rPr dirty="0" sz="1400" spc="120">
                <a:latin typeface="Times New Roman"/>
                <a:cs typeface="Times New Roman"/>
              </a:rPr>
              <a:t>)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(Choose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this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option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there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any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value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195" i="1">
                <a:latin typeface="Times New Roman"/>
                <a:cs typeface="Times New Roman"/>
              </a:rPr>
              <a:t>A</a:t>
            </a:r>
            <a:r>
              <a:rPr dirty="0" sz="1400" spc="170" i="1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which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this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possible.)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85"/>
              </a:spcBef>
            </a:pPr>
            <a:endParaRPr sz="1400">
              <a:latin typeface="Times New Roman"/>
              <a:cs typeface="Times New Roman"/>
            </a:endParaRPr>
          </a:p>
          <a:p>
            <a:pPr algn="just" marL="74295" marR="55880" indent="-11430">
              <a:lnSpc>
                <a:spcPct val="106700"/>
              </a:lnSpc>
            </a:pPr>
            <a:r>
              <a:rPr dirty="0" sz="1400" b="1">
                <a:latin typeface="Georgia"/>
                <a:cs typeface="Georgia"/>
              </a:rPr>
              <a:t>Solution:</a:t>
            </a:r>
            <a:r>
              <a:rPr dirty="0" sz="1400" spc="345" b="1">
                <a:latin typeface="Georgia"/>
                <a:cs typeface="Georgia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A,</a:t>
            </a:r>
            <a:r>
              <a:rPr dirty="0" sz="1400" spc="3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B,</a:t>
            </a:r>
            <a:r>
              <a:rPr dirty="0" sz="1400" spc="3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D,</a:t>
            </a:r>
            <a:r>
              <a:rPr dirty="0" sz="1400" spc="34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E,</a:t>
            </a:r>
            <a:r>
              <a:rPr dirty="0" sz="1400" spc="34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340">
                <a:latin typeface="Times New Roman"/>
                <a:cs typeface="Times New Roman"/>
              </a:rPr>
              <a:t> </a:t>
            </a:r>
            <a:r>
              <a:rPr dirty="0" sz="1400" spc="90">
                <a:latin typeface="Times New Roman"/>
                <a:cs typeface="Times New Roman"/>
              </a:rPr>
              <a:t>F.</a:t>
            </a:r>
            <a:r>
              <a:rPr dirty="0" sz="1400" spc="34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Option</a:t>
            </a:r>
            <a:r>
              <a:rPr dirty="0" sz="1400" spc="340">
                <a:latin typeface="Times New Roman"/>
                <a:cs typeface="Times New Roman"/>
              </a:rPr>
              <a:t> </a:t>
            </a:r>
            <a:r>
              <a:rPr dirty="0" sz="1400" spc="100">
                <a:latin typeface="Times New Roman"/>
                <a:cs typeface="Times New Roman"/>
              </a:rPr>
              <a:t>(F)</a:t>
            </a:r>
            <a:r>
              <a:rPr dirty="0" sz="1400" spc="3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doesn’t</a:t>
            </a:r>
            <a:r>
              <a:rPr dirty="0" sz="1400" spc="3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look</a:t>
            </a:r>
            <a:r>
              <a:rPr dirty="0" sz="1400" spc="34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anything</a:t>
            </a:r>
            <a:r>
              <a:rPr dirty="0" sz="1400" spc="3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like</a:t>
            </a:r>
            <a:r>
              <a:rPr dirty="0" sz="1400" spc="3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our</a:t>
            </a:r>
            <a:r>
              <a:rPr dirty="0" sz="1400" spc="3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3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eigenstates,</a:t>
            </a:r>
            <a:r>
              <a:rPr dirty="0" sz="1400" spc="395">
                <a:latin typeface="Times New Roman"/>
                <a:cs typeface="Times New Roman"/>
              </a:rPr>
              <a:t> </a:t>
            </a:r>
            <a:r>
              <a:rPr dirty="0" sz="1400" spc="100">
                <a:latin typeface="Times New Roman"/>
                <a:cs typeface="Times New Roman"/>
              </a:rPr>
              <a:t>but</a:t>
            </a:r>
            <a:r>
              <a:rPr dirty="0" sz="1400" spc="340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it’s </a:t>
            </a:r>
            <a:r>
              <a:rPr dirty="0" sz="1400">
                <a:latin typeface="Times New Roman"/>
                <a:cs typeface="Times New Roman"/>
              </a:rPr>
              <a:t>continuous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normalizable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it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valid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wavefunction,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could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principle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be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written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sum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of </a:t>
            </a:r>
            <a:r>
              <a:rPr dirty="0" sz="1400">
                <a:latin typeface="Times New Roman"/>
                <a:cs typeface="Times New Roman"/>
              </a:rPr>
              <a:t>eigenstates.</a:t>
            </a:r>
            <a:r>
              <a:rPr dirty="0" sz="1400" spc="36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Option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(C),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other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hand,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not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normalized.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78232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6372066" y="878291"/>
            <a:ext cx="260223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5.3.</a:t>
            </a:r>
            <a:r>
              <a:rPr dirty="0" sz="1200" spc="2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INFINITE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SQUARE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WELL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5634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1250315" algn="l"/>
                <a:tab pos="1526540" algn="l"/>
                <a:tab pos="3223260" algn="l"/>
                <a:tab pos="4016375" algn="l"/>
                <a:tab pos="4347210" algn="l"/>
                <a:tab pos="4395470" algn="l"/>
                <a:tab pos="4671695" algn="l"/>
                <a:tab pos="5146040" algn="l"/>
                <a:tab pos="5443220" algn="l"/>
                <a:tab pos="5835650" algn="l"/>
                <a:tab pos="6163310" algn="l"/>
                <a:tab pos="6555740" algn="l"/>
                <a:tab pos="6897370" algn="l"/>
                <a:tab pos="7495540" algn="l"/>
                <a:tab pos="8002270" algn="l"/>
              </a:tabLst>
            </a:pPr>
            <a:r>
              <a:rPr dirty="0" spc="-10"/>
              <a:t>Consider</a:t>
            </a:r>
            <a:r>
              <a:rPr dirty="0"/>
              <a:t>	</a:t>
            </a:r>
            <a:r>
              <a:rPr dirty="0" spc="-50"/>
              <a:t>a</a:t>
            </a:r>
            <a:r>
              <a:rPr dirty="0"/>
              <a:t>	</a:t>
            </a:r>
            <a:r>
              <a:rPr dirty="0" spc="-50"/>
              <a:t>double-</a:t>
            </a:r>
            <a:r>
              <a:rPr dirty="0" spc="-10"/>
              <a:t>well:</a:t>
            </a:r>
            <a:r>
              <a:rPr dirty="0"/>
              <a:t>	</a:t>
            </a:r>
            <a:r>
              <a:rPr dirty="0" spc="-150" i="1">
                <a:latin typeface="Times New Roman"/>
                <a:cs typeface="Times New Roman"/>
              </a:rPr>
              <a:t>U</a:t>
            </a:r>
            <a:r>
              <a:rPr dirty="0" spc="-350" i="1">
                <a:latin typeface="Times New Roman"/>
                <a:cs typeface="Times New Roman"/>
              </a:rPr>
              <a:t> </a:t>
            </a:r>
            <a:r>
              <a:rPr dirty="0" spc="105"/>
              <a:t>(</a:t>
            </a:r>
            <a:r>
              <a:rPr dirty="0" spc="105" i="1">
                <a:latin typeface="Times New Roman"/>
                <a:cs typeface="Times New Roman"/>
              </a:rPr>
              <a:t>x</a:t>
            </a:r>
            <a:r>
              <a:rPr dirty="0" spc="105"/>
              <a:t>)</a:t>
            </a:r>
            <a:r>
              <a:rPr dirty="0"/>
              <a:t>	</a:t>
            </a:r>
            <a:r>
              <a:rPr dirty="0" spc="335"/>
              <a:t>=</a:t>
            </a:r>
            <a:r>
              <a:rPr dirty="0"/>
              <a:t>		</a:t>
            </a:r>
            <a:r>
              <a:rPr dirty="0" spc="-50"/>
              <a:t>0</a:t>
            </a:r>
            <a:r>
              <a:rPr dirty="0"/>
              <a:t>	</a:t>
            </a:r>
            <a:r>
              <a:rPr dirty="0" spc="-25"/>
              <a:t>for</a:t>
            </a:r>
            <a:r>
              <a:rPr dirty="0"/>
              <a:t>	</a:t>
            </a:r>
            <a:r>
              <a:rPr dirty="0" spc="-50"/>
              <a:t>0</a:t>
            </a:r>
            <a:r>
              <a:rPr dirty="0"/>
              <a:t>	</a:t>
            </a:r>
            <a:r>
              <a:rPr dirty="0" spc="180" i="1">
                <a:latin typeface="Times New Roman"/>
                <a:cs typeface="Times New Roman"/>
              </a:rPr>
              <a:t>&lt;</a:t>
            </a:r>
            <a:r>
              <a:rPr dirty="0" i="1">
                <a:latin typeface="Times New Roman"/>
                <a:cs typeface="Times New Roman"/>
              </a:rPr>
              <a:t>	</a:t>
            </a:r>
            <a:r>
              <a:rPr dirty="0" spc="229" i="1">
                <a:latin typeface="Times New Roman"/>
                <a:cs typeface="Times New Roman"/>
              </a:rPr>
              <a:t>x</a:t>
            </a:r>
            <a:r>
              <a:rPr dirty="0" i="1">
                <a:latin typeface="Times New Roman"/>
                <a:cs typeface="Times New Roman"/>
              </a:rPr>
              <a:t>	</a:t>
            </a:r>
            <a:r>
              <a:rPr dirty="0" spc="180" i="1">
                <a:latin typeface="Times New Roman"/>
                <a:cs typeface="Times New Roman"/>
              </a:rPr>
              <a:t>&lt;</a:t>
            </a:r>
            <a:r>
              <a:rPr dirty="0" i="1">
                <a:latin typeface="Times New Roman"/>
                <a:cs typeface="Times New Roman"/>
              </a:rPr>
              <a:t>	</a:t>
            </a:r>
            <a:r>
              <a:rPr dirty="0" spc="235" i="1">
                <a:latin typeface="Times New Roman"/>
                <a:cs typeface="Times New Roman"/>
              </a:rPr>
              <a:t>L</a:t>
            </a:r>
            <a:r>
              <a:rPr dirty="0" i="1">
                <a:latin typeface="Times New Roman"/>
                <a:cs typeface="Times New Roman"/>
              </a:rPr>
              <a:t>	</a:t>
            </a:r>
            <a:r>
              <a:rPr dirty="0" spc="-25"/>
              <a:t>and</a:t>
            </a:r>
            <a:r>
              <a:rPr dirty="0"/>
              <a:t>	</a:t>
            </a:r>
            <a:r>
              <a:rPr dirty="0" spc="65"/>
              <a:t>2</a:t>
            </a:r>
            <a:r>
              <a:rPr dirty="0" spc="65" i="1">
                <a:latin typeface="Times New Roman"/>
                <a:cs typeface="Times New Roman"/>
              </a:rPr>
              <a:t>L</a:t>
            </a:r>
            <a:r>
              <a:rPr dirty="0" i="1">
                <a:latin typeface="Times New Roman"/>
                <a:cs typeface="Times New Roman"/>
              </a:rPr>
              <a:t>	</a:t>
            </a:r>
            <a:r>
              <a:rPr dirty="0" spc="180" i="1">
                <a:latin typeface="Times New Roman"/>
                <a:cs typeface="Times New Roman"/>
              </a:rPr>
              <a:t>&lt;</a:t>
            </a:r>
            <a:r>
              <a:rPr dirty="0" spc="180" i="1">
                <a:latin typeface="Times New Roman"/>
                <a:cs typeface="Times New Roman"/>
              </a:rPr>
              <a:t> </a:t>
            </a:r>
            <a:r>
              <a:rPr dirty="0" spc="280" i="1">
                <a:latin typeface="Times New Roman"/>
                <a:cs typeface="Times New Roman"/>
              </a:rPr>
              <a:t>x</a:t>
            </a:r>
            <a:r>
              <a:rPr dirty="0" spc="270" i="1">
                <a:latin typeface="Times New Roman"/>
                <a:cs typeface="Times New Roman"/>
              </a:rPr>
              <a:t> </a:t>
            </a:r>
            <a:r>
              <a:rPr dirty="0" spc="229" i="1">
                <a:latin typeface="Times New Roman"/>
                <a:cs typeface="Times New Roman"/>
              </a:rPr>
              <a:t>&lt;</a:t>
            </a:r>
            <a:r>
              <a:rPr dirty="0" spc="280" i="1">
                <a:latin typeface="Times New Roman"/>
                <a:cs typeface="Times New Roman"/>
              </a:rPr>
              <a:t> </a:t>
            </a:r>
            <a:r>
              <a:rPr dirty="0" spc="90"/>
              <a:t>3</a:t>
            </a:r>
            <a:r>
              <a:rPr dirty="0" spc="90" i="1">
                <a:latin typeface="Times New Roman"/>
                <a:cs typeface="Times New Roman"/>
              </a:rPr>
              <a:t>L</a:t>
            </a:r>
            <a:r>
              <a:rPr dirty="0" spc="240" i="1">
                <a:latin typeface="Times New Roman"/>
                <a:cs typeface="Times New Roman"/>
              </a:rPr>
              <a:t> </a:t>
            </a:r>
            <a:r>
              <a:rPr dirty="0"/>
              <a:t>and</a:t>
            </a:r>
            <a:r>
              <a:rPr dirty="0" spc="240"/>
              <a:t> </a:t>
            </a:r>
            <a:r>
              <a:rPr dirty="0" spc="375">
                <a:latin typeface="Cambria"/>
                <a:cs typeface="Cambria"/>
              </a:rPr>
              <a:t>∞</a:t>
            </a:r>
            <a:r>
              <a:rPr dirty="0" spc="315">
                <a:latin typeface="Cambria"/>
                <a:cs typeface="Cambria"/>
              </a:rPr>
              <a:t> </a:t>
            </a:r>
            <a:r>
              <a:rPr dirty="0" spc="-20"/>
              <a:t>everywhere</a:t>
            </a:r>
            <a:r>
              <a:rPr dirty="0" spc="245"/>
              <a:t> </a:t>
            </a:r>
            <a:r>
              <a:rPr dirty="0" spc="-10"/>
              <a:t>else.</a:t>
            </a:r>
            <a:r>
              <a:rPr dirty="0"/>
              <a:t>	Which</a:t>
            </a:r>
            <a:r>
              <a:rPr dirty="0" spc="185"/>
              <a:t> </a:t>
            </a:r>
            <a:r>
              <a:rPr dirty="0"/>
              <a:t>of</a:t>
            </a:r>
            <a:r>
              <a:rPr dirty="0" spc="190"/>
              <a:t> </a:t>
            </a:r>
            <a:r>
              <a:rPr dirty="0"/>
              <a:t>the</a:t>
            </a:r>
            <a:r>
              <a:rPr dirty="0" spc="195"/>
              <a:t> </a:t>
            </a:r>
            <a:r>
              <a:rPr dirty="0" spc="-60"/>
              <a:t>following</a:t>
            </a:r>
            <a:r>
              <a:rPr dirty="0" spc="195"/>
              <a:t> </a:t>
            </a:r>
            <a:r>
              <a:rPr dirty="0"/>
              <a:t>are</a:t>
            </a:r>
            <a:r>
              <a:rPr dirty="0" spc="195"/>
              <a:t> </a:t>
            </a:r>
            <a:r>
              <a:rPr dirty="0" spc="-25"/>
              <a:t>en-</a:t>
            </a:r>
          </a:p>
        </p:txBody>
      </p:sp>
      <p:sp>
        <p:nvSpPr>
          <p:cNvPr id="6" name="object 6" descr=""/>
          <p:cNvSpPr txBox="1"/>
          <p:nvPr/>
        </p:nvSpPr>
        <p:spPr>
          <a:xfrm>
            <a:off x="718819" y="1985161"/>
            <a:ext cx="8256270" cy="351599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z="2450">
                <a:latin typeface="Times New Roman"/>
                <a:cs typeface="Times New Roman"/>
              </a:rPr>
              <a:t>ergy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eigenstates</a:t>
            </a:r>
            <a:r>
              <a:rPr dirty="0" sz="2450" spc="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this</a:t>
            </a:r>
            <a:r>
              <a:rPr dirty="0" sz="2450" spc="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system?</a:t>
            </a:r>
            <a:r>
              <a:rPr dirty="0" sz="2450" spc="90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2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each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one</a:t>
            </a:r>
            <a:r>
              <a:rPr dirty="0" sz="2450" spc="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assume</a:t>
            </a:r>
            <a:r>
              <a:rPr dirty="0" sz="2450" spc="225">
                <a:latin typeface="Times New Roman"/>
                <a:cs typeface="Times New Roman"/>
              </a:rPr>
              <a:t> </a:t>
            </a:r>
            <a:r>
              <a:rPr dirty="0" sz="2450" i="1">
                <a:latin typeface="Times New Roman"/>
                <a:cs typeface="Times New Roman"/>
              </a:rPr>
              <a:t>ψ</a:t>
            </a:r>
            <a:r>
              <a:rPr dirty="0" sz="2450" spc="375" i="1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3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in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regions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where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 i="1">
                <a:latin typeface="Times New Roman"/>
                <a:cs typeface="Times New Roman"/>
              </a:rPr>
              <a:t>U</a:t>
            </a:r>
            <a:r>
              <a:rPr dirty="0" sz="2450" spc="470" i="1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 spc="185">
                <a:latin typeface="Cambria"/>
                <a:cs typeface="Cambria"/>
              </a:rPr>
              <a:t>∞</a:t>
            </a:r>
            <a:r>
              <a:rPr dirty="0" sz="2450" spc="185">
                <a:latin typeface="Times New Roman"/>
                <a:cs typeface="Times New Roman"/>
              </a:rPr>
              <a:t>,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assume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 spc="315" i="1">
                <a:latin typeface="Times New Roman"/>
                <a:cs typeface="Times New Roman"/>
              </a:rPr>
              <a:t>A</a:t>
            </a:r>
            <a:r>
              <a:rPr dirty="0" sz="2450" spc="190" i="1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chosen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correctly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to </a:t>
            </a:r>
            <a:r>
              <a:rPr dirty="0" sz="2450" spc="-10">
                <a:latin typeface="Times New Roman"/>
                <a:cs typeface="Times New Roman"/>
              </a:rPr>
              <a:t>normalize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wavefunction.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(Choose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apply.)</a:t>
            </a:r>
            <a:endParaRPr sz="2450">
              <a:latin typeface="Times New Roman"/>
              <a:cs typeface="Times New Roman"/>
            </a:endParaRPr>
          </a:p>
          <a:p>
            <a:pPr marL="382905" marR="5715" indent="-370205">
              <a:lnSpc>
                <a:spcPct val="101699"/>
              </a:lnSpc>
              <a:spcBef>
                <a:spcPts val="1595"/>
              </a:spcBef>
              <a:buFont typeface="Times New Roman"/>
              <a:buAutoNum type="alphaUcPeriod"/>
              <a:tabLst>
                <a:tab pos="384175" algn="l"/>
              </a:tabLst>
            </a:pPr>
            <a:r>
              <a:rPr dirty="0" sz="2450" spc="130" i="1">
                <a:latin typeface="Times New Roman"/>
                <a:cs typeface="Times New Roman"/>
              </a:rPr>
              <a:t>ψ</a:t>
            </a:r>
            <a:r>
              <a:rPr dirty="0" sz="2450" spc="130">
                <a:latin typeface="Times New Roman"/>
                <a:cs typeface="Times New Roman"/>
              </a:rPr>
              <a:t>(</a:t>
            </a:r>
            <a:r>
              <a:rPr dirty="0" sz="2450" spc="130" i="1">
                <a:latin typeface="Times New Roman"/>
                <a:cs typeface="Times New Roman"/>
              </a:rPr>
              <a:t>x</a:t>
            </a:r>
            <a:r>
              <a:rPr dirty="0" sz="2450" spc="130">
                <a:latin typeface="Times New Roman"/>
                <a:cs typeface="Times New Roman"/>
              </a:rPr>
              <a:t>)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315" i="1">
                <a:latin typeface="Times New Roman"/>
                <a:cs typeface="Times New Roman"/>
              </a:rPr>
              <a:t>A</a:t>
            </a:r>
            <a:r>
              <a:rPr dirty="0" sz="2450" spc="-200" i="1">
                <a:latin typeface="Times New Roman"/>
                <a:cs typeface="Times New Roman"/>
              </a:rPr>
              <a:t> </a:t>
            </a:r>
            <a:r>
              <a:rPr dirty="0" sz="2450" spc="150">
                <a:latin typeface="Times New Roman"/>
                <a:cs typeface="Times New Roman"/>
              </a:rPr>
              <a:t>sin(</a:t>
            </a:r>
            <a:r>
              <a:rPr dirty="0" sz="2450" spc="150" i="1">
                <a:latin typeface="Times New Roman"/>
                <a:cs typeface="Times New Roman"/>
              </a:rPr>
              <a:t>πx/L</a:t>
            </a:r>
            <a:r>
              <a:rPr dirty="0" sz="2450" spc="150">
                <a:latin typeface="Times New Roman"/>
                <a:cs typeface="Times New Roman"/>
              </a:rPr>
              <a:t>)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 spc="229" i="1">
                <a:latin typeface="Times New Roman"/>
                <a:cs typeface="Times New Roman"/>
              </a:rPr>
              <a:t>&lt;</a:t>
            </a:r>
            <a:r>
              <a:rPr dirty="0" sz="2450" spc="155" i="1">
                <a:latin typeface="Times New Roman"/>
                <a:cs typeface="Times New Roman"/>
              </a:rPr>
              <a:t> </a:t>
            </a:r>
            <a:r>
              <a:rPr dirty="0" sz="2450" spc="280" i="1">
                <a:latin typeface="Times New Roman"/>
                <a:cs typeface="Times New Roman"/>
              </a:rPr>
              <a:t>x</a:t>
            </a:r>
            <a:r>
              <a:rPr dirty="0" sz="2450" spc="155" i="1">
                <a:latin typeface="Times New Roman"/>
                <a:cs typeface="Times New Roman"/>
              </a:rPr>
              <a:t> </a:t>
            </a:r>
            <a:r>
              <a:rPr dirty="0" sz="2450" spc="229" i="1">
                <a:latin typeface="Times New Roman"/>
                <a:cs typeface="Times New Roman"/>
              </a:rPr>
              <a:t>&lt;</a:t>
            </a:r>
            <a:r>
              <a:rPr dirty="0" sz="2450" spc="155" i="1">
                <a:latin typeface="Times New Roman"/>
                <a:cs typeface="Times New Roman"/>
              </a:rPr>
              <a:t> </a:t>
            </a:r>
            <a:r>
              <a:rPr dirty="0" sz="2450" spc="285" i="1">
                <a:latin typeface="Times New Roman"/>
                <a:cs typeface="Times New Roman"/>
              </a:rPr>
              <a:t>L</a:t>
            </a:r>
            <a:r>
              <a:rPr dirty="0" sz="2450" spc="175" i="1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 spc="130" i="1">
                <a:latin typeface="Times New Roman"/>
                <a:cs typeface="Times New Roman"/>
              </a:rPr>
              <a:t>ψ</a:t>
            </a:r>
            <a:r>
              <a:rPr dirty="0" sz="2450" spc="130">
                <a:latin typeface="Times New Roman"/>
                <a:cs typeface="Times New Roman"/>
              </a:rPr>
              <a:t>(</a:t>
            </a:r>
            <a:r>
              <a:rPr dirty="0" sz="2450" spc="130" i="1">
                <a:latin typeface="Times New Roman"/>
                <a:cs typeface="Times New Roman"/>
              </a:rPr>
              <a:t>x</a:t>
            </a:r>
            <a:r>
              <a:rPr dirty="0" sz="2450" spc="130">
                <a:latin typeface="Times New Roman"/>
                <a:cs typeface="Times New Roman"/>
              </a:rPr>
              <a:t>)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315" i="1">
                <a:latin typeface="Times New Roman"/>
                <a:cs typeface="Times New Roman"/>
              </a:rPr>
              <a:t>A</a:t>
            </a:r>
            <a:r>
              <a:rPr dirty="0" sz="2450" spc="-200" i="1">
                <a:latin typeface="Times New Roman"/>
                <a:cs typeface="Times New Roman"/>
              </a:rPr>
              <a:t> </a:t>
            </a:r>
            <a:r>
              <a:rPr dirty="0" sz="2450" spc="140">
                <a:latin typeface="Times New Roman"/>
                <a:cs typeface="Times New Roman"/>
              </a:rPr>
              <a:t>sin(</a:t>
            </a:r>
            <a:r>
              <a:rPr dirty="0" sz="2450" spc="140" i="1">
                <a:latin typeface="Times New Roman"/>
                <a:cs typeface="Times New Roman"/>
              </a:rPr>
              <a:t>πx/L</a:t>
            </a:r>
            <a:r>
              <a:rPr dirty="0" sz="2450" spc="140">
                <a:latin typeface="Times New Roman"/>
                <a:cs typeface="Times New Roman"/>
              </a:rPr>
              <a:t>) </a:t>
            </a:r>
            <a:r>
              <a:rPr dirty="0" sz="2450" spc="14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90">
                <a:latin typeface="Times New Roman"/>
                <a:cs typeface="Times New Roman"/>
              </a:rPr>
              <a:t>2</a:t>
            </a:r>
            <a:r>
              <a:rPr dirty="0" sz="2450" spc="90" i="1">
                <a:latin typeface="Times New Roman"/>
                <a:cs typeface="Times New Roman"/>
              </a:rPr>
              <a:t>L</a:t>
            </a:r>
            <a:r>
              <a:rPr dirty="0" sz="2450" spc="45" i="1">
                <a:latin typeface="Times New Roman"/>
                <a:cs typeface="Times New Roman"/>
              </a:rPr>
              <a:t> </a:t>
            </a:r>
            <a:r>
              <a:rPr dirty="0" sz="2450" spc="229" i="1">
                <a:latin typeface="Times New Roman"/>
                <a:cs typeface="Times New Roman"/>
              </a:rPr>
              <a:t>&lt;</a:t>
            </a:r>
            <a:r>
              <a:rPr dirty="0" sz="2450" spc="40" i="1">
                <a:latin typeface="Times New Roman"/>
                <a:cs typeface="Times New Roman"/>
              </a:rPr>
              <a:t> </a:t>
            </a:r>
            <a:r>
              <a:rPr dirty="0" sz="2450" spc="280" i="1">
                <a:latin typeface="Times New Roman"/>
                <a:cs typeface="Times New Roman"/>
              </a:rPr>
              <a:t>x</a:t>
            </a:r>
            <a:r>
              <a:rPr dirty="0" sz="2450" spc="45" i="1">
                <a:latin typeface="Times New Roman"/>
                <a:cs typeface="Times New Roman"/>
              </a:rPr>
              <a:t> </a:t>
            </a:r>
            <a:r>
              <a:rPr dirty="0" sz="2450" spc="229" i="1">
                <a:latin typeface="Times New Roman"/>
                <a:cs typeface="Times New Roman"/>
              </a:rPr>
              <a:t>&lt;</a:t>
            </a:r>
            <a:r>
              <a:rPr dirty="0" sz="2450" spc="45" i="1">
                <a:latin typeface="Times New Roman"/>
                <a:cs typeface="Times New Roman"/>
              </a:rPr>
              <a:t> </a:t>
            </a:r>
            <a:r>
              <a:rPr dirty="0" sz="2450" spc="35">
                <a:latin typeface="Times New Roman"/>
                <a:cs typeface="Times New Roman"/>
              </a:rPr>
              <a:t>3</a:t>
            </a:r>
            <a:r>
              <a:rPr dirty="0" sz="2450" spc="35" i="1">
                <a:latin typeface="Times New Roman"/>
                <a:cs typeface="Times New Roman"/>
              </a:rPr>
              <a:t>L</a:t>
            </a:r>
            <a:r>
              <a:rPr dirty="0" sz="2450" spc="3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383540" indent="-35814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83540" algn="l"/>
              </a:tabLst>
            </a:pPr>
            <a:r>
              <a:rPr dirty="0" sz="2450" spc="130" i="1">
                <a:latin typeface="Times New Roman"/>
                <a:cs typeface="Times New Roman"/>
              </a:rPr>
              <a:t>ψ</a:t>
            </a:r>
            <a:r>
              <a:rPr dirty="0" sz="2450" spc="130">
                <a:latin typeface="Times New Roman"/>
                <a:cs typeface="Times New Roman"/>
              </a:rPr>
              <a:t>(</a:t>
            </a:r>
            <a:r>
              <a:rPr dirty="0" sz="2450" spc="130" i="1">
                <a:latin typeface="Times New Roman"/>
                <a:cs typeface="Times New Roman"/>
              </a:rPr>
              <a:t>x</a:t>
            </a:r>
            <a:r>
              <a:rPr dirty="0" sz="2450" spc="130">
                <a:latin typeface="Times New Roman"/>
                <a:cs typeface="Times New Roman"/>
              </a:rPr>
              <a:t>)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315" i="1">
                <a:latin typeface="Times New Roman"/>
                <a:cs typeface="Times New Roman"/>
              </a:rPr>
              <a:t>A</a:t>
            </a:r>
            <a:r>
              <a:rPr dirty="0" sz="2450" spc="-200" i="1">
                <a:latin typeface="Times New Roman"/>
                <a:cs typeface="Times New Roman"/>
              </a:rPr>
              <a:t> </a:t>
            </a:r>
            <a:r>
              <a:rPr dirty="0" sz="2450" spc="150">
                <a:latin typeface="Times New Roman"/>
                <a:cs typeface="Times New Roman"/>
              </a:rPr>
              <a:t>sin(</a:t>
            </a:r>
            <a:r>
              <a:rPr dirty="0" sz="2450" spc="150" i="1">
                <a:latin typeface="Times New Roman"/>
                <a:cs typeface="Times New Roman"/>
              </a:rPr>
              <a:t>πx/L</a:t>
            </a:r>
            <a:r>
              <a:rPr dirty="0" sz="2450" spc="150">
                <a:latin typeface="Times New Roman"/>
                <a:cs typeface="Times New Roman"/>
              </a:rPr>
              <a:t>)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229" i="1">
                <a:latin typeface="Times New Roman"/>
                <a:cs typeface="Times New Roman"/>
              </a:rPr>
              <a:t>&lt;</a:t>
            </a:r>
            <a:r>
              <a:rPr dirty="0" sz="2450" spc="50" i="1">
                <a:latin typeface="Times New Roman"/>
                <a:cs typeface="Times New Roman"/>
              </a:rPr>
              <a:t> </a:t>
            </a:r>
            <a:r>
              <a:rPr dirty="0" sz="2450" spc="280" i="1">
                <a:latin typeface="Times New Roman"/>
                <a:cs typeface="Times New Roman"/>
              </a:rPr>
              <a:t>x</a:t>
            </a:r>
            <a:r>
              <a:rPr dirty="0" sz="2450" spc="50" i="1">
                <a:latin typeface="Times New Roman"/>
                <a:cs typeface="Times New Roman"/>
              </a:rPr>
              <a:t> </a:t>
            </a:r>
            <a:r>
              <a:rPr dirty="0" sz="2450" spc="229" i="1">
                <a:latin typeface="Times New Roman"/>
                <a:cs typeface="Times New Roman"/>
              </a:rPr>
              <a:t>&lt;</a:t>
            </a:r>
            <a:r>
              <a:rPr dirty="0" sz="2450" spc="55" i="1">
                <a:latin typeface="Times New Roman"/>
                <a:cs typeface="Times New Roman"/>
              </a:rPr>
              <a:t> </a:t>
            </a:r>
            <a:r>
              <a:rPr dirty="0" sz="2450" spc="285" i="1">
                <a:latin typeface="Times New Roman"/>
                <a:cs typeface="Times New Roman"/>
              </a:rPr>
              <a:t>L</a:t>
            </a:r>
            <a:r>
              <a:rPr dirty="0" sz="2450" spc="110" i="1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90">
                <a:latin typeface="Times New Roman"/>
                <a:cs typeface="Times New Roman"/>
              </a:rPr>
              <a:t>2</a:t>
            </a:r>
            <a:r>
              <a:rPr dirty="0" sz="2450" spc="90" i="1">
                <a:latin typeface="Times New Roman"/>
                <a:cs typeface="Times New Roman"/>
              </a:rPr>
              <a:t>L</a:t>
            </a:r>
            <a:r>
              <a:rPr dirty="0" sz="2450" spc="50" i="1">
                <a:latin typeface="Times New Roman"/>
                <a:cs typeface="Times New Roman"/>
              </a:rPr>
              <a:t> </a:t>
            </a:r>
            <a:r>
              <a:rPr dirty="0" sz="2450" spc="229" i="1">
                <a:latin typeface="Times New Roman"/>
                <a:cs typeface="Times New Roman"/>
              </a:rPr>
              <a:t>&lt;</a:t>
            </a:r>
            <a:r>
              <a:rPr dirty="0" sz="2450" spc="50" i="1">
                <a:latin typeface="Times New Roman"/>
                <a:cs typeface="Times New Roman"/>
              </a:rPr>
              <a:t> </a:t>
            </a:r>
            <a:r>
              <a:rPr dirty="0" sz="2450" spc="280" i="1">
                <a:latin typeface="Times New Roman"/>
                <a:cs typeface="Times New Roman"/>
              </a:rPr>
              <a:t>x</a:t>
            </a:r>
            <a:r>
              <a:rPr dirty="0" sz="2450" spc="55" i="1">
                <a:latin typeface="Times New Roman"/>
                <a:cs typeface="Times New Roman"/>
              </a:rPr>
              <a:t> </a:t>
            </a:r>
            <a:r>
              <a:rPr dirty="0" sz="2450" spc="229" i="1">
                <a:latin typeface="Times New Roman"/>
                <a:cs typeface="Times New Roman"/>
              </a:rPr>
              <a:t>&lt;</a:t>
            </a:r>
            <a:r>
              <a:rPr dirty="0" sz="2450" spc="50" i="1">
                <a:latin typeface="Times New Roman"/>
                <a:cs typeface="Times New Roman"/>
              </a:rPr>
              <a:t> </a:t>
            </a:r>
            <a:r>
              <a:rPr dirty="0" sz="2450" spc="35">
                <a:latin typeface="Times New Roman"/>
                <a:cs typeface="Times New Roman"/>
              </a:rPr>
              <a:t>3</a:t>
            </a:r>
            <a:r>
              <a:rPr dirty="0" sz="2450" spc="35" i="1">
                <a:latin typeface="Times New Roman"/>
                <a:cs typeface="Times New Roman"/>
              </a:rPr>
              <a:t>L</a:t>
            </a:r>
            <a:r>
              <a:rPr dirty="0" sz="2450" spc="3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382905" marR="6350" indent="-361950">
              <a:lnSpc>
                <a:spcPct val="101699"/>
              </a:lnSpc>
              <a:spcBef>
                <a:spcPts val="994"/>
              </a:spcBef>
              <a:buFont typeface="Times New Roman"/>
              <a:buAutoNum type="alphaUcPeriod"/>
              <a:tabLst>
                <a:tab pos="384175" algn="l"/>
                <a:tab pos="1143635" algn="l"/>
                <a:tab pos="1519555" algn="l"/>
                <a:tab pos="3234055" algn="l"/>
                <a:tab pos="3706495" algn="l"/>
                <a:tab pos="4001135" algn="l"/>
                <a:tab pos="4390390" algn="l"/>
                <a:tab pos="4714875" algn="l"/>
                <a:tab pos="5104765" algn="l"/>
                <a:tab pos="5444490" algn="l"/>
                <a:tab pos="6040755" algn="l"/>
                <a:tab pos="7899400" algn="l"/>
              </a:tabLst>
            </a:pPr>
            <a:r>
              <a:rPr dirty="0" sz="2450" spc="110" i="1">
                <a:latin typeface="Times New Roman"/>
                <a:cs typeface="Times New Roman"/>
              </a:rPr>
              <a:t>ψ</a:t>
            </a:r>
            <a:r>
              <a:rPr dirty="0" sz="2450" spc="110">
                <a:latin typeface="Times New Roman"/>
                <a:cs typeface="Times New Roman"/>
              </a:rPr>
              <a:t>(</a:t>
            </a:r>
            <a:r>
              <a:rPr dirty="0" sz="2450" spc="110" i="1">
                <a:latin typeface="Times New Roman"/>
                <a:cs typeface="Times New Roman"/>
              </a:rPr>
              <a:t>x</a:t>
            </a:r>
            <a:r>
              <a:rPr dirty="0" sz="2450" spc="110">
                <a:latin typeface="Times New Roman"/>
                <a:cs typeface="Times New Roman"/>
              </a:rPr>
              <a:t>)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335">
                <a:latin typeface="Times New Roman"/>
                <a:cs typeface="Times New Roman"/>
              </a:rPr>
              <a:t>=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315" i="1">
                <a:latin typeface="Times New Roman"/>
                <a:cs typeface="Times New Roman"/>
              </a:rPr>
              <a:t>A</a:t>
            </a:r>
            <a:r>
              <a:rPr dirty="0" sz="2450" spc="-200" i="1">
                <a:latin typeface="Times New Roman"/>
                <a:cs typeface="Times New Roman"/>
              </a:rPr>
              <a:t> </a:t>
            </a:r>
            <a:r>
              <a:rPr dirty="0" sz="2450" spc="140">
                <a:latin typeface="Times New Roman"/>
                <a:cs typeface="Times New Roman"/>
              </a:rPr>
              <a:t>sin(</a:t>
            </a:r>
            <a:r>
              <a:rPr dirty="0" sz="2450" spc="140" i="1">
                <a:latin typeface="Times New Roman"/>
                <a:cs typeface="Times New Roman"/>
              </a:rPr>
              <a:t>πx/L</a:t>
            </a:r>
            <a:r>
              <a:rPr dirty="0" sz="2450" spc="140">
                <a:latin typeface="Times New Roman"/>
                <a:cs typeface="Times New Roman"/>
              </a:rPr>
              <a:t>)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for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0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180" i="1">
                <a:latin typeface="Times New Roman"/>
                <a:cs typeface="Times New Roman"/>
              </a:rPr>
              <a:t>&lt;</a:t>
            </a:r>
            <a:r>
              <a:rPr dirty="0" sz="2450" i="1">
                <a:latin typeface="Times New Roman"/>
                <a:cs typeface="Times New Roman"/>
              </a:rPr>
              <a:t>	</a:t>
            </a:r>
            <a:r>
              <a:rPr dirty="0" sz="2450" spc="229" i="1">
                <a:latin typeface="Times New Roman"/>
                <a:cs typeface="Times New Roman"/>
              </a:rPr>
              <a:t>x</a:t>
            </a:r>
            <a:r>
              <a:rPr dirty="0" sz="2450" i="1">
                <a:latin typeface="Times New Roman"/>
                <a:cs typeface="Times New Roman"/>
              </a:rPr>
              <a:t>	</a:t>
            </a:r>
            <a:r>
              <a:rPr dirty="0" sz="2450" spc="180" i="1">
                <a:latin typeface="Times New Roman"/>
                <a:cs typeface="Times New Roman"/>
              </a:rPr>
              <a:t>&lt;</a:t>
            </a:r>
            <a:r>
              <a:rPr dirty="0" sz="2450" i="1">
                <a:latin typeface="Times New Roman"/>
                <a:cs typeface="Times New Roman"/>
              </a:rPr>
              <a:t>	</a:t>
            </a:r>
            <a:r>
              <a:rPr dirty="0" sz="2450" spc="235" i="1">
                <a:latin typeface="Times New Roman"/>
                <a:cs typeface="Times New Roman"/>
              </a:rPr>
              <a:t>L</a:t>
            </a:r>
            <a:r>
              <a:rPr dirty="0" sz="2450" i="1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and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315" i="1">
                <a:latin typeface="Times New Roman"/>
                <a:cs typeface="Times New Roman"/>
              </a:rPr>
              <a:t>A</a:t>
            </a:r>
            <a:r>
              <a:rPr dirty="0" sz="2450" spc="-200" i="1">
                <a:latin typeface="Times New Roman"/>
                <a:cs typeface="Times New Roman"/>
              </a:rPr>
              <a:t> </a:t>
            </a:r>
            <a:r>
              <a:rPr dirty="0" sz="2450" spc="110">
                <a:latin typeface="Times New Roman"/>
                <a:cs typeface="Times New Roman"/>
              </a:rPr>
              <a:t>sin(2</a:t>
            </a:r>
            <a:r>
              <a:rPr dirty="0" sz="2450" spc="110" i="1">
                <a:latin typeface="Times New Roman"/>
                <a:cs typeface="Times New Roman"/>
              </a:rPr>
              <a:t>πx/L</a:t>
            </a:r>
            <a:r>
              <a:rPr dirty="0" sz="2450" spc="110">
                <a:latin typeface="Times New Roman"/>
                <a:cs typeface="Times New Roman"/>
              </a:rPr>
              <a:t>)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70">
                <a:latin typeface="Times New Roman"/>
                <a:cs typeface="Times New Roman"/>
              </a:rPr>
              <a:t>for </a:t>
            </a:r>
            <a:r>
              <a:rPr dirty="0" sz="2450" spc="-70">
                <a:latin typeface="Times New Roman"/>
                <a:cs typeface="Times New Roman"/>
              </a:rPr>
              <a:t>	</a:t>
            </a:r>
            <a:r>
              <a:rPr dirty="0" sz="2450" spc="90">
                <a:latin typeface="Times New Roman"/>
                <a:cs typeface="Times New Roman"/>
              </a:rPr>
              <a:t>2</a:t>
            </a:r>
            <a:r>
              <a:rPr dirty="0" sz="2450" spc="90" i="1">
                <a:latin typeface="Times New Roman"/>
                <a:cs typeface="Times New Roman"/>
              </a:rPr>
              <a:t>L</a:t>
            </a:r>
            <a:r>
              <a:rPr dirty="0" sz="2450" spc="75" i="1">
                <a:latin typeface="Times New Roman"/>
                <a:cs typeface="Times New Roman"/>
              </a:rPr>
              <a:t> </a:t>
            </a:r>
            <a:r>
              <a:rPr dirty="0" sz="2450" spc="229" i="1">
                <a:latin typeface="Times New Roman"/>
                <a:cs typeface="Times New Roman"/>
              </a:rPr>
              <a:t>&lt;</a:t>
            </a:r>
            <a:r>
              <a:rPr dirty="0" sz="2450" spc="80" i="1">
                <a:latin typeface="Times New Roman"/>
                <a:cs typeface="Times New Roman"/>
              </a:rPr>
              <a:t> </a:t>
            </a:r>
            <a:r>
              <a:rPr dirty="0" sz="2450" spc="280" i="1">
                <a:latin typeface="Times New Roman"/>
                <a:cs typeface="Times New Roman"/>
              </a:rPr>
              <a:t>x</a:t>
            </a:r>
            <a:r>
              <a:rPr dirty="0" sz="2450" spc="75" i="1">
                <a:latin typeface="Times New Roman"/>
                <a:cs typeface="Times New Roman"/>
              </a:rPr>
              <a:t> </a:t>
            </a:r>
            <a:r>
              <a:rPr dirty="0" sz="2450" spc="229" i="1">
                <a:latin typeface="Times New Roman"/>
                <a:cs typeface="Times New Roman"/>
              </a:rPr>
              <a:t>&lt;</a:t>
            </a:r>
            <a:r>
              <a:rPr dirty="0" sz="2450" spc="80" i="1">
                <a:latin typeface="Times New Roman"/>
                <a:cs typeface="Times New Roman"/>
              </a:rPr>
              <a:t> </a:t>
            </a:r>
            <a:r>
              <a:rPr dirty="0" sz="2450" spc="35">
                <a:latin typeface="Times New Roman"/>
                <a:cs typeface="Times New Roman"/>
              </a:rPr>
              <a:t>3</a:t>
            </a:r>
            <a:r>
              <a:rPr dirty="0" sz="2450" spc="35" i="1">
                <a:latin typeface="Times New Roman"/>
                <a:cs typeface="Times New Roman"/>
              </a:rPr>
              <a:t>L</a:t>
            </a:r>
            <a:r>
              <a:rPr dirty="0" sz="2450" spc="3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44258" y="878291"/>
            <a:ext cx="8380730" cy="34620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86995">
              <a:lnSpc>
                <a:spcPct val="100000"/>
              </a:lnSpc>
              <a:spcBef>
                <a:spcPts val="95"/>
              </a:spcBef>
              <a:tabLst>
                <a:tab pos="574040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5.3.</a:t>
            </a:r>
            <a:r>
              <a:rPr dirty="0" sz="1200" spc="2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INFINITE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SQUARE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WELL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86995" marR="55244">
              <a:lnSpc>
                <a:spcPct val="106700"/>
              </a:lnSpc>
            </a:pPr>
            <a:r>
              <a:rPr dirty="0" sz="1400" spc="35">
                <a:latin typeface="Times New Roman"/>
                <a:cs typeface="Times New Roman"/>
              </a:rPr>
              <a:t>Consider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double-</a:t>
            </a:r>
            <a:r>
              <a:rPr dirty="0" sz="1400">
                <a:latin typeface="Times New Roman"/>
                <a:cs typeface="Times New Roman"/>
              </a:rPr>
              <a:t>well:</a:t>
            </a:r>
            <a:r>
              <a:rPr dirty="0" sz="1400" spc="320">
                <a:latin typeface="Times New Roman"/>
                <a:cs typeface="Times New Roman"/>
              </a:rPr>
              <a:t> </a:t>
            </a:r>
            <a:r>
              <a:rPr dirty="0" sz="1400" spc="-65" i="1">
                <a:latin typeface="Times New Roman"/>
                <a:cs typeface="Times New Roman"/>
              </a:rPr>
              <a:t>U</a:t>
            </a:r>
            <a:r>
              <a:rPr dirty="0" sz="1400" spc="-204" i="1">
                <a:latin typeface="Times New Roman"/>
                <a:cs typeface="Times New Roman"/>
              </a:rPr>
              <a:t> </a:t>
            </a:r>
            <a:r>
              <a:rPr dirty="0" sz="1400" spc="105">
                <a:latin typeface="Times New Roman"/>
                <a:cs typeface="Times New Roman"/>
              </a:rPr>
              <a:t>(</a:t>
            </a:r>
            <a:r>
              <a:rPr dirty="0" sz="1400" spc="105" i="1">
                <a:latin typeface="Times New Roman"/>
                <a:cs typeface="Times New Roman"/>
              </a:rPr>
              <a:t>x</a:t>
            </a:r>
            <a:r>
              <a:rPr dirty="0" sz="1400" spc="105">
                <a:latin typeface="Times New Roman"/>
                <a:cs typeface="Times New Roman"/>
              </a:rPr>
              <a:t>)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0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15">
                <a:latin typeface="Times New Roman"/>
                <a:cs typeface="Times New Roman"/>
              </a:rPr>
              <a:t>for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0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130" i="1">
                <a:latin typeface="Times New Roman"/>
                <a:cs typeface="Times New Roman"/>
              </a:rPr>
              <a:t>&lt;</a:t>
            </a:r>
            <a:r>
              <a:rPr dirty="0" sz="1400" spc="85" i="1">
                <a:latin typeface="Times New Roman"/>
                <a:cs typeface="Times New Roman"/>
              </a:rPr>
              <a:t> </a:t>
            </a:r>
            <a:r>
              <a:rPr dirty="0" sz="1400" spc="165" i="1">
                <a:latin typeface="Times New Roman"/>
                <a:cs typeface="Times New Roman"/>
              </a:rPr>
              <a:t>x</a:t>
            </a:r>
            <a:r>
              <a:rPr dirty="0" sz="1400" spc="80" i="1">
                <a:latin typeface="Times New Roman"/>
                <a:cs typeface="Times New Roman"/>
              </a:rPr>
              <a:t> </a:t>
            </a:r>
            <a:r>
              <a:rPr dirty="0" sz="1400" spc="130" i="1">
                <a:latin typeface="Times New Roman"/>
                <a:cs typeface="Times New Roman"/>
              </a:rPr>
              <a:t>&lt;</a:t>
            </a:r>
            <a:r>
              <a:rPr dirty="0" sz="1400" spc="85" i="1">
                <a:latin typeface="Times New Roman"/>
                <a:cs typeface="Times New Roman"/>
              </a:rPr>
              <a:t> </a:t>
            </a:r>
            <a:r>
              <a:rPr dirty="0" sz="1400" spc="175" i="1">
                <a:latin typeface="Times New Roman"/>
                <a:cs typeface="Times New Roman"/>
              </a:rPr>
              <a:t>L</a:t>
            </a:r>
            <a:r>
              <a:rPr dirty="0" sz="1400" spc="135" i="1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85">
                <a:latin typeface="Times New Roman"/>
                <a:cs typeface="Times New Roman"/>
              </a:rPr>
              <a:t>2</a:t>
            </a:r>
            <a:r>
              <a:rPr dirty="0" sz="1400" spc="85" i="1">
                <a:latin typeface="Times New Roman"/>
                <a:cs typeface="Times New Roman"/>
              </a:rPr>
              <a:t>L </a:t>
            </a:r>
            <a:r>
              <a:rPr dirty="0" sz="1400" spc="130" i="1">
                <a:latin typeface="Times New Roman"/>
                <a:cs typeface="Times New Roman"/>
              </a:rPr>
              <a:t>&lt;</a:t>
            </a:r>
            <a:r>
              <a:rPr dirty="0" sz="1400" spc="80" i="1">
                <a:latin typeface="Times New Roman"/>
                <a:cs typeface="Times New Roman"/>
              </a:rPr>
              <a:t> </a:t>
            </a:r>
            <a:r>
              <a:rPr dirty="0" sz="1400" spc="165" i="1">
                <a:latin typeface="Times New Roman"/>
                <a:cs typeface="Times New Roman"/>
              </a:rPr>
              <a:t>x</a:t>
            </a:r>
            <a:r>
              <a:rPr dirty="0" sz="1400" spc="85" i="1">
                <a:latin typeface="Times New Roman"/>
                <a:cs typeface="Times New Roman"/>
              </a:rPr>
              <a:t> </a:t>
            </a:r>
            <a:r>
              <a:rPr dirty="0" sz="1400" spc="130" i="1">
                <a:latin typeface="Times New Roman"/>
                <a:cs typeface="Times New Roman"/>
              </a:rPr>
              <a:t>&lt;</a:t>
            </a:r>
            <a:r>
              <a:rPr dirty="0" sz="1400" spc="80" i="1">
                <a:latin typeface="Times New Roman"/>
                <a:cs typeface="Times New Roman"/>
              </a:rPr>
              <a:t> </a:t>
            </a:r>
            <a:r>
              <a:rPr dirty="0" sz="1400" spc="85">
                <a:latin typeface="Times New Roman"/>
                <a:cs typeface="Times New Roman"/>
              </a:rPr>
              <a:t>3</a:t>
            </a:r>
            <a:r>
              <a:rPr dirty="0" sz="1400" spc="85" i="1">
                <a:latin typeface="Times New Roman"/>
                <a:cs typeface="Times New Roman"/>
              </a:rPr>
              <a:t>L</a:t>
            </a:r>
            <a:r>
              <a:rPr dirty="0" sz="1400" spc="135" i="1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235">
                <a:latin typeface="Cambria"/>
                <a:cs typeface="Cambria"/>
              </a:rPr>
              <a:t>∞</a:t>
            </a:r>
            <a:r>
              <a:rPr dirty="0" sz="1400" spc="180">
                <a:latin typeface="Cambria"/>
                <a:cs typeface="Cambria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everywhere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else.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 spc="40">
                <a:latin typeface="Times New Roman"/>
                <a:cs typeface="Times New Roman"/>
              </a:rPr>
              <a:t>Which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of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following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are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energy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40">
                <a:latin typeface="Times New Roman"/>
                <a:cs typeface="Times New Roman"/>
              </a:rPr>
              <a:t>eigenstates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of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this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system?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For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each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one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35">
                <a:latin typeface="Times New Roman"/>
                <a:cs typeface="Times New Roman"/>
              </a:rPr>
              <a:t>assume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35" i="1">
                <a:latin typeface="Times New Roman"/>
                <a:cs typeface="Times New Roman"/>
              </a:rPr>
              <a:t>ψ</a:t>
            </a:r>
            <a:r>
              <a:rPr dirty="0" sz="1400" spc="114" i="1">
                <a:latin typeface="Times New Roman"/>
                <a:cs typeface="Times New Roman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0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35">
                <a:latin typeface="Times New Roman"/>
                <a:cs typeface="Times New Roman"/>
              </a:rPr>
              <a:t>in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regions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25">
                <a:latin typeface="Times New Roman"/>
                <a:cs typeface="Times New Roman"/>
              </a:rPr>
              <a:t>where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-65" i="1">
                <a:latin typeface="Times New Roman"/>
                <a:cs typeface="Times New Roman"/>
              </a:rPr>
              <a:t>U</a:t>
            </a:r>
            <a:r>
              <a:rPr dirty="0" sz="1400" spc="215" i="1">
                <a:latin typeface="Times New Roman"/>
                <a:cs typeface="Times New Roman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135">
                <a:latin typeface="Cambria"/>
                <a:cs typeface="Cambria"/>
              </a:rPr>
              <a:t>∞</a:t>
            </a:r>
            <a:r>
              <a:rPr dirty="0" sz="1400" spc="135">
                <a:latin typeface="Times New Roman"/>
                <a:cs typeface="Times New Roman"/>
              </a:rPr>
              <a:t>,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assume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195" i="1">
                <a:latin typeface="Times New Roman"/>
                <a:cs typeface="Times New Roman"/>
              </a:rPr>
              <a:t>A</a:t>
            </a:r>
            <a:r>
              <a:rPr dirty="0" sz="1400" spc="114" i="1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chosen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35">
                <a:latin typeface="Times New Roman"/>
                <a:cs typeface="Times New Roman"/>
              </a:rPr>
              <a:t>correctly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normalize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25">
                <a:latin typeface="Times New Roman"/>
                <a:cs typeface="Times New Roman"/>
              </a:rPr>
              <a:t>wavefunction.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 spc="35">
                <a:latin typeface="Times New Roman"/>
                <a:cs typeface="Times New Roman"/>
              </a:rPr>
              <a:t>(Choose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all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 </a:t>
            </a:r>
            <a:r>
              <a:rPr dirty="0" sz="1400" spc="35">
                <a:latin typeface="Times New Roman"/>
                <a:cs typeface="Times New Roman"/>
              </a:rPr>
              <a:t>apply.)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400">
              <a:latin typeface="Times New Roman"/>
              <a:cs typeface="Times New Roman"/>
            </a:endParaRPr>
          </a:p>
          <a:p>
            <a:pPr marL="458470" indent="-257175">
              <a:lnSpc>
                <a:spcPct val="100000"/>
              </a:lnSpc>
              <a:buFont typeface="Times New Roman"/>
              <a:buAutoNum type="alphaUcPeriod"/>
              <a:tabLst>
                <a:tab pos="458470" algn="l"/>
              </a:tabLst>
            </a:pPr>
            <a:r>
              <a:rPr dirty="0" sz="1400" spc="100" i="1">
                <a:latin typeface="Times New Roman"/>
                <a:cs typeface="Times New Roman"/>
              </a:rPr>
              <a:t>ψ</a:t>
            </a:r>
            <a:r>
              <a:rPr dirty="0" sz="1400" spc="100">
                <a:latin typeface="Times New Roman"/>
                <a:cs typeface="Times New Roman"/>
              </a:rPr>
              <a:t>(</a:t>
            </a:r>
            <a:r>
              <a:rPr dirty="0" sz="1400" spc="100" i="1">
                <a:latin typeface="Times New Roman"/>
                <a:cs typeface="Times New Roman"/>
              </a:rPr>
              <a:t>x</a:t>
            </a:r>
            <a:r>
              <a:rPr dirty="0" sz="1400" spc="100">
                <a:latin typeface="Times New Roman"/>
                <a:cs typeface="Times New Roman"/>
              </a:rPr>
              <a:t>)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195" i="1">
                <a:latin typeface="Times New Roman"/>
                <a:cs typeface="Times New Roman"/>
              </a:rPr>
              <a:t>A</a:t>
            </a:r>
            <a:r>
              <a:rPr dirty="0" sz="1400" spc="-105" i="1">
                <a:latin typeface="Times New Roman"/>
                <a:cs typeface="Times New Roman"/>
              </a:rPr>
              <a:t> </a:t>
            </a:r>
            <a:r>
              <a:rPr dirty="0" sz="1400" spc="110">
                <a:latin typeface="Times New Roman"/>
                <a:cs typeface="Times New Roman"/>
              </a:rPr>
              <a:t>sin(</a:t>
            </a:r>
            <a:r>
              <a:rPr dirty="0" sz="1400" spc="110" i="1">
                <a:latin typeface="Times New Roman"/>
                <a:cs typeface="Times New Roman"/>
              </a:rPr>
              <a:t>πx/L</a:t>
            </a:r>
            <a:r>
              <a:rPr dirty="0" sz="1400" spc="110">
                <a:latin typeface="Times New Roman"/>
                <a:cs typeface="Times New Roman"/>
              </a:rPr>
              <a:t>)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0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130" i="1">
                <a:latin typeface="Times New Roman"/>
                <a:cs typeface="Times New Roman"/>
              </a:rPr>
              <a:t>&lt;</a:t>
            </a:r>
            <a:r>
              <a:rPr dirty="0" sz="1400" spc="55" i="1">
                <a:latin typeface="Times New Roman"/>
                <a:cs typeface="Times New Roman"/>
              </a:rPr>
              <a:t> </a:t>
            </a:r>
            <a:r>
              <a:rPr dirty="0" sz="1400" spc="165" i="1">
                <a:latin typeface="Times New Roman"/>
                <a:cs typeface="Times New Roman"/>
              </a:rPr>
              <a:t>x</a:t>
            </a:r>
            <a:r>
              <a:rPr dirty="0" sz="1400" spc="60" i="1">
                <a:latin typeface="Times New Roman"/>
                <a:cs typeface="Times New Roman"/>
              </a:rPr>
              <a:t> </a:t>
            </a:r>
            <a:r>
              <a:rPr dirty="0" sz="1400" spc="130" i="1">
                <a:latin typeface="Times New Roman"/>
                <a:cs typeface="Times New Roman"/>
              </a:rPr>
              <a:t>&lt;</a:t>
            </a:r>
            <a:r>
              <a:rPr dirty="0" sz="1400" spc="55" i="1">
                <a:latin typeface="Times New Roman"/>
                <a:cs typeface="Times New Roman"/>
              </a:rPr>
              <a:t> </a:t>
            </a:r>
            <a:r>
              <a:rPr dirty="0" sz="1400" spc="175" i="1">
                <a:latin typeface="Times New Roman"/>
                <a:cs typeface="Times New Roman"/>
              </a:rPr>
              <a:t>L</a:t>
            </a:r>
            <a:r>
              <a:rPr dirty="0" sz="1400" spc="130" i="1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100" i="1">
                <a:latin typeface="Times New Roman"/>
                <a:cs typeface="Times New Roman"/>
              </a:rPr>
              <a:t>ψ</a:t>
            </a:r>
            <a:r>
              <a:rPr dirty="0" sz="1400" spc="100">
                <a:latin typeface="Times New Roman"/>
                <a:cs typeface="Times New Roman"/>
              </a:rPr>
              <a:t>(</a:t>
            </a:r>
            <a:r>
              <a:rPr dirty="0" sz="1400" spc="100" i="1">
                <a:latin typeface="Times New Roman"/>
                <a:cs typeface="Times New Roman"/>
              </a:rPr>
              <a:t>x</a:t>
            </a:r>
            <a:r>
              <a:rPr dirty="0" sz="1400" spc="100">
                <a:latin typeface="Times New Roman"/>
                <a:cs typeface="Times New Roman"/>
              </a:rPr>
              <a:t>)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195" i="1">
                <a:latin typeface="Times New Roman"/>
                <a:cs typeface="Times New Roman"/>
              </a:rPr>
              <a:t>A</a:t>
            </a:r>
            <a:r>
              <a:rPr dirty="0" sz="1400" spc="-110" i="1">
                <a:latin typeface="Times New Roman"/>
                <a:cs typeface="Times New Roman"/>
              </a:rPr>
              <a:t> </a:t>
            </a:r>
            <a:r>
              <a:rPr dirty="0" sz="1400" spc="110">
                <a:latin typeface="Times New Roman"/>
                <a:cs typeface="Times New Roman"/>
              </a:rPr>
              <a:t>sin(</a:t>
            </a:r>
            <a:r>
              <a:rPr dirty="0" sz="1400" spc="110" i="1">
                <a:latin typeface="Times New Roman"/>
                <a:cs typeface="Times New Roman"/>
              </a:rPr>
              <a:t>πx/L</a:t>
            </a:r>
            <a:r>
              <a:rPr dirty="0" sz="1400" spc="110">
                <a:latin typeface="Times New Roman"/>
                <a:cs typeface="Times New Roman"/>
              </a:rPr>
              <a:t>)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85">
                <a:latin typeface="Times New Roman"/>
                <a:cs typeface="Times New Roman"/>
              </a:rPr>
              <a:t>2</a:t>
            </a:r>
            <a:r>
              <a:rPr dirty="0" sz="1400" spc="85" i="1">
                <a:latin typeface="Times New Roman"/>
                <a:cs typeface="Times New Roman"/>
              </a:rPr>
              <a:t>L</a:t>
            </a:r>
            <a:r>
              <a:rPr dirty="0" sz="1400" spc="55" i="1">
                <a:latin typeface="Times New Roman"/>
                <a:cs typeface="Times New Roman"/>
              </a:rPr>
              <a:t> </a:t>
            </a:r>
            <a:r>
              <a:rPr dirty="0" sz="1400" spc="130" i="1">
                <a:latin typeface="Times New Roman"/>
                <a:cs typeface="Times New Roman"/>
              </a:rPr>
              <a:t>&lt;</a:t>
            </a:r>
            <a:r>
              <a:rPr dirty="0" sz="1400" spc="55" i="1">
                <a:latin typeface="Times New Roman"/>
                <a:cs typeface="Times New Roman"/>
              </a:rPr>
              <a:t> </a:t>
            </a:r>
            <a:r>
              <a:rPr dirty="0" sz="1400" spc="165" i="1">
                <a:latin typeface="Times New Roman"/>
                <a:cs typeface="Times New Roman"/>
              </a:rPr>
              <a:t>x</a:t>
            </a:r>
            <a:r>
              <a:rPr dirty="0" sz="1400" spc="60" i="1">
                <a:latin typeface="Times New Roman"/>
                <a:cs typeface="Times New Roman"/>
              </a:rPr>
              <a:t> </a:t>
            </a:r>
            <a:r>
              <a:rPr dirty="0" sz="1400" spc="130" i="1">
                <a:latin typeface="Times New Roman"/>
                <a:cs typeface="Times New Roman"/>
              </a:rPr>
              <a:t>&lt;</a:t>
            </a:r>
            <a:r>
              <a:rPr dirty="0" sz="1400" spc="55" i="1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3</a:t>
            </a:r>
            <a:r>
              <a:rPr dirty="0" sz="1400" spc="45" i="1">
                <a:latin typeface="Times New Roman"/>
                <a:cs typeface="Times New Roman"/>
              </a:rPr>
              <a:t>L</a:t>
            </a:r>
            <a:r>
              <a:rPr dirty="0" sz="1400" spc="4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457834" indent="-249554">
              <a:lnSpc>
                <a:spcPct val="100000"/>
              </a:lnSpc>
              <a:spcBef>
                <a:spcPts val="1110"/>
              </a:spcBef>
              <a:buFont typeface="Times New Roman"/>
              <a:buAutoNum type="alphaUcPeriod"/>
              <a:tabLst>
                <a:tab pos="457834" algn="l"/>
              </a:tabLst>
            </a:pPr>
            <a:r>
              <a:rPr dirty="0" sz="1400" spc="100" i="1">
                <a:latin typeface="Times New Roman"/>
                <a:cs typeface="Times New Roman"/>
              </a:rPr>
              <a:t>ψ</a:t>
            </a:r>
            <a:r>
              <a:rPr dirty="0" sz="1400" spc="100">
                <a:latin typeface="Times New Roman"/>
                <a:cs typeface="Times New Roman"/>
              </a:rPr>
              <a:t>(</a:t>
            </a:r>
            <a:r>
              <a:rPr dirty="0" sz="1400" spc="100" i="1">
                <a:latin typeface="Times New Roman"/>
                <a:cs typeface="Times New Roman"/>
              </a:rPr>
              <a:t>x</a:t>
            </a:r>
            <a:r>
              <a:rPr dirty="0" sz="1400" spc="100">
                <a:latin typeface="Times New Roman"/>
                <a:cs typeface="Times New Roman"/>
              </a:rPr>
              <a:t>)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195" i="1">
                <a:latin typeface="Times New Roman"/>
                <a:cs typeface="Times New Roman"/>
              </a:rPr>
              <a:t>A</a:t>
            </a:r>
            <a:r>
              <a:rPr dirty="0" sz="1400" spc="-110" i="1">
                <a:latin typeface="Times New Roman"/>
                <a:cs typeface="Times New Roman"/>
              </a:rPr>
              <a:t> </a:t>
            </a:r>
            <a:r>
              <a:rPr dirty="0" sz="1400" spc="110">
                <a:latin typeface="Times New Roman"/>
                <a:cs typeface="Times New Roman"/>
              </a:rPr>
              <a:t>sin(</a:t>
            </a:r>
            <a:r>
              <a:rPr dirty="0" sz="1400" spc="110" i="1">
                <a:latin typeface="Times New Roman"/>
                <a:cs typeface="Times New Roman"/>
              </a:rPr>
              <a:t>πx/L</a:t>
            </a:r>
            <a:r>
              <a:rPr dirty="0" sz="1400" spc="110">
                <a:latin typeface="Times New Roman"/>
                <a:cs typeface="Times New Roman"/>
              </a:rPr>
              <a:t>)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0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130" i="1">
                <a:latin typeface="Times New Roman"/>
                <a:cs typeface="Times New Roman"/>
              </a:rPr>
              <a:t>&lt;</a:t>
            </a:r>
            <a:r>
              <a:rPr dirty="0" sz="1400" spc="55" i="1">
                <a:latin typeface="Times New Roman"/>
                <a:cs typeface="Times New Roman"/>
              </a:rPr>
              <a:t> </a:t>
            </a:r>
            <a:r>
              <a:rPr dirty="0" sz="1400" spc="165" i="1">
                <a:latin typeface="Times New Roman"/>
                <a:cs typeface="Times New Roman"/>
              </a:rPr>
              <a:t>x</a:t>
            </a:r>
            <a:r>
              <a:rPr dirty="0" sz="1400" spc="60" i="1">
                <a:latin typeface="Times New Roman"/>
                <a:cs typeface="Times New Roman"/>
              </a:rPr>
              <a:t> </a:t>
            </a:r>
            <a:r>
              <a:rPr dirty="0" sz="1400" spc="130" i="1">
                <a:latin typeface="Times New Roman"/>
                <a:cs typeface="Times New Roman"/>
              </a:rPr>
              <a:t>&lt;</a:t>
            </a:r>
            <a:r>
              <a:rPr dirty="0" sz="1400" spc="55" i="1">
                <a:latin typeface="Times New Roman"/>
                <a:cs typeface="Times New Roman"/>
              </a:rPr>
              <a:t> </a:t>
            </a:r>
            <a:r>
              <a:rPr dirty="0" sz="1400" spc="175" i="1">
                <a:latin typeface="Times New Roman"/>
                <a:cs typeface="Times New Roman"/>
              </a:rPr>
              <a:t>L</a:t>
            </a:r>
            <a:r>
              <a:rPr dirty="0" sz="1400" spc="125" i="1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0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85">
                <a:latin typeface="Times New Roman"/>
                <a:cs typeface="Times New Roman"/>
              </a:rPr>
              <a:t>2</a:t>
            </a:r>
            <a:r>
              <a:rPr dirty="0" sz="1400" spc="85" i="1">
                <a:latin typeface="Times New Roman"/>
                <a:cs typeface="Times New Roman"/>
              </a:rPr>
              <a:t>L</a:t>
            </a:r>
            <a:r>
              <a:rPr dirty="0" sz="1400" spc="55" i="1">
                <a:latin typeface="Times New Roman"/>
                <a:cs typeface="Times New Roman"/>
              </a:rPr>
              <a:t> </a:t>
            </a:r>
            <a:r>
              <a:rPr dirty="0" sz="1400" spc="130" i="1">
                <a:latin typeface="Times New Roman"/>
                <a:cs typeface="Times New Roman"/>
              </a:rPr>
              <a:t>&lt;</a:t>
            </a:r>
            <a:r>
              <a:rPr dirty="0" sz="1400" spc="55" i="1">
                <a:latin typeface="Times New Roman"/>
                <a:cs typeface="Times New Roman"/>
              </a:rPr>
              <a:t> </a:t>
            </a:r>
            <a:r>
              <a:rPr dirty="0" sz="1400" spc="165" i="1">
                <a:latin typeface="Times New Roman"/>
                <a:cs typeface="Times New Roman"/>
              </a:rPr>
              <a:t>x</a:t>
            </a:r>
            <a:r>
              <a:rPr dirty="0" sz="1400" spc="55" i="1">
                <a:latin typeface="Times New Roman"/>
                <a:cs typeface="Times New Roman"/>
              </a:rPr>
              <a:t> </a:t>
            </a:r>
            <a:r>
              <a:rPr dirty="0" sz="1400" spc="130" i="1">
                <a:latin typeface="Times New Roman"/>
                <a:cs typeface="Times New Roman"/>
              </a:rPr>
              <a:t>&lt;</a:t>
            </a:r>
            <a:r>
              <a:rPr dirty="0" sz="1400" spc="60" i="1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3</a:t>
            </a:r>
            <a:r>
              <a:rPr dirty="0" sz="1400" spc="45" i="1">
                <a:latin typeface="Times New Roman"/>
                <a:cs typeface="Times New Roman"/>
              </a:rPr>
              <a:t>L</a:t>
            </a:r>
            <a:r>
              <a:rPr dirty="0" sz="1400" spc="4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457834" indent="-252095">
              <a:lnSpc>
                <a:spcPct val="100000"/>
              </a:lnSpc>
              <a:spcBef>
                <a:spcPts val="1110"/>
              </a:spcBef>
              <a:buFont typeface="Times New Roman"/>
              <a:buAutoNum type="alphaUcPeriod"/>
              <a:tabLst>
                <a:tab pos="457834" algn="l"/>
              </a:tabLst>
            </a:pPr>
            <a:r>
              <a:rPr dirty="0" sz="1400" spc="100" i="1">
                <a:latin typeface="Times New Roman"/>
                <a:cs typeface="Times New Roman"/>
              </a:rPr>
              <a:t>ψ</a:t>
            </a:r>
            <a:r>
              <a:rPr dirty="0" sz="1400" spc="100">
                <a:latin typeface="Times New Roman"/>
                <a:cs typeface="Times New Roman"/>
              </a:rPr>
              <a:t>(</a:t>
            </a:r>
            <a:r>
              <a:rPr dirty="0" sz="1400" spc="100" i="1">
                <a:latin typeface="Times New Roman"/>
                <a:cs typeface="Times New Roman"/>
              </a:rPr>
              <a:t>x</a:t>
            </a:r>
            <a:r>
              <a:rPr dirty="0" sz="1400" spc="100">
                <a:latin typeface="Times New Roman"/>
                <a:cs typeface="Times New Roman"/>
              </a:rPr>
              <a:t>)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195" i="1">
                <a:latin typeface="Times New Roman"/>
                <a:cs typeface="Times New Roman"/>
              </a:rPr>
              <a:t>A</a:t>
            </a:r>
            <a:r>
              <a:rPr dirty="0" sz="1400" spc="-110" i="1">
                <a:latin typeface="Times New Roman"/>
                <a:cs typeface="Times New Roman"/>
              </a:rPr>
              <a:t> </a:t>
            </a:r>
            <a:r>
              <a:rPr dirty="0" sz="1400" spc="110">
                <a:latin typeface="Times New Roman"/>
                <a:cs typeface="Times New Roman"/>
              </a:rPr>
              <a:t>sin(</a:t>
            </a:r>
            <a:r>
              <a:rPr dirty="0" sz="1400" spc="110" i="1">
                <a:latin typeface="Times New Roman"/>
                <a:cs typeface="Times New Roman"/>
              </a:rPr>
              <a:t>πx/L</a:t>
            </a:r>
            <a:r>
              <a:rPr dirty="0" sz="1400" spc="110">
                <a:latin typeface="Times New Roman"/>
                <a:cs typeface="Times New Roman"/>
              </a:rPr>
              <a:t>)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0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130" i="1">
                <a:latin typeface="Times New Roman"/>
                <a:cs typeface="Times New Roman"/>
              </a:rPr>
              <a:t>&lt;</a:t>
            </a:r>
            <a:r>
              <a:rPr dirty="0" sz="1400" spc="60" i="1">
                <a:latin typeface="Times New Roman"/>
                <a:cs typeface="Times New Roman"/>
              </a:rPr>
              <a:t> </a:t>
            </a:r>
            <a:r>
              <a:rPr dirty="0" sz="1400" spc="165" i="1">
                <a:latin typeface="Times New Roman"/>
                <a:cs typeface="Times New Roman"/>
              </a:rPr>
              <a:t>x</a:t>
            </a:r>
            <a:r>
              <a:rPr dirty="0" sz="1400" spc="55" i="1">
                <a:latin typeface="Times New Roman"/>
                <a:cs typeface="Times New Roman"/>
              </a:rPr>
              <a:t> </a:t>
            </a:r>
            <a:r>
              <a:rPr dirty="0" sz="1400" spc="130" i="1">
                <a:latin typeface="Times New Roman"/>
                <a:cs typeface="Times New Roman"/>
              </a:rPr>
              <a:t>&lt;</a:t>
            </a:r>
            <a:r>
              <a:rPr dirty="0" sz="1400" spc="60" i="1">
                <a:latin typeface="Times New Roman"/>
                <a:cs typeface="Times New Roman"/>
              </a:rPr>
              <a:t> </a:t>
            </a:r>
            <a:r>
              <a:rPr dirty="0" sz="1400" spc="175" i="1">
                <a:latin typeface="Times New Roman"/>
                <a:cs typeface="Times New Roman"/>
              </a:rPr>
              <a:t>L</a:t>
            </a:r>
            <a:r>
              <a:rPr dirty="0" sz="1400" spc="130" i="1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195" i="1">
                <a:latin typeface="Times New Roman"/>
                <a:cs typeface="Times New Roman"/>
              </a:rPr>
              <a:t>A</a:t>
            </a:r>
            <a:r>
              <a:rPr dirty="0" sz="1400" spc="-105" i="1">
                <a:latin typeface="Times New Roman"/>
                <a:cs typeface="Times New Roman"/>
              </a:rPr>
              <a:t> </a:t>
            </a:r>
            <a:r>
              <a:rPr dirty="0" sz="1400" spc="100">
                <a:latin typeface="Times New Roman"/>
                <a:cs typeface="Times New Roman"/>
              </a:rPr>
              <a:t>sin(2</a:t>
            </a:r>
            <a:r>
              <a:rPr dirty="0" sz="1400" spc="100" i="1">
                <a:latin typeface="Times New Roman"/>
                <a:cs typeface="Times New Roman"/>
              </a:rPr>
              <a:t>πx/L</a:t>
            </a:r>
            <a:r>
              <a:rPr dirty="0" sz="1400" spc="100">
                <a:latin typeface="Times New Roman"/>
                <a:cs typeface="Times New Roman"/>
              </a:rPr>
              <a:t>)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85">
                <a:latin typeface="Times New Roman"/>
                <a:cs typeface="Times New Roman"/>
              </a:rPr>
              <a:t>2</a:t>
            </a:r>
            <a:r>
              <a:rPr dirty="0" sz="1400" spc="85" i="1">
                <a:latin typeface="Times New Roman"/>
                <a:cs typeface="Times New Roman"/>
              </a:rPr>
              <a:t>L</a:t>
            </a:r>
            <a:r>
              <a:rPr dirty="0" sz="1400" spc="60" i="1">
                <a:latin typeface="Times New Roman"/>
                <a:cs typeface="Times New Roman"/>
              </a:rPr>
              <a:t> </a:t>
            </a:r>
            <a:r>
              <a:rPr dirty="0" sz="1400" spc="130" i="1">
                <a:latin typeface="Times New Roman"/>
                <a:cs typeface="Times New Roman"/>
              </a:rPr>
              <a:t>&lt;</a:t>
            </a:r>
            <a:r>
              <a:rPr dirty="0" sz="1400" spc="55" i="1">
                <a:latin typeface="Times New Roman"/>
                <a:cs typeface="Times New Roman"/>
              </a:rPr>
              <a:t> </a:t>
            </a:r>
            <a:r>
              <a:rPr dirty="0" sz="1400" spc="165" i="1">
                <a:latin typeface="Times New Roman"/>
                <a:cs typeface="Times New Roman"/>
              </a:rPr>
              <a:t>x</a:t>
            </a:r>
            <a:r>
              <a:rPr dirty="0" sz="1400" spc="60" i="1">
                <a:latin typeface="Times New Roman"/>
                <a:cs typeface="Times New Roman"/>
              </a:rPr>
              <a:t> </a:t>
            </a:r>
            <a:r>
              <a:rPr dirty="0" sz="1400" spc="130" i="1">
                <a:latin typeface="Times New Roman"/>
                <a:cs typeface="Times New Roman"/>
              </a:rPr>
              <a:t>&lt;</a:t>
            </a:r>
            <a:r>
              <a:rPr dirty="0" sz="1400" spc="55" i="1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3</a:t>
            </a:r>
            <a:r>
              <a:rPr dirty="0" sz="1400" spc="45" i="1">
                <a:latin typeface="Times New Roman"/>
                <a:cs typeface="Times New Roman"/>
              </a:rPr>
              <a:t>L</a:t>
            </a:r>
            <a:r>
              <a:rPr dirty="0" sz="1400" spc="4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95"/>
              </a:spcBef>
            </a:pPr>
            <a:endParaRPr sz="1400">
              <a:latin typeface="Times New Roman"/>
              <a:cs typeface="Times New Roman"/>
            </a:endParaRPr>
          </a:p>
          <a:p>
            <a:pPr algn="just" marL="76200">
              <a:lnSpc>
                <a:spcPct val="100000"/>
              </a:lnSpc>
            </a:pPr>
            <a:r>
              <a:rPr dirty="0" sz="1400" b="1">
                <a:latin typeface="Georgia"/>
                <a:cs typeface="Georgia"/>
              </a:rPr>
              <a:t>Solution:</a:t>
            </a:r>
            <a:r>
              <a:rPr dirty="0" sz="1400" spc="280" b="1">
                <a:latin typeface="Georgia"/>
                <a:cs typeface="Georgia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B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85">
                <a:latin typeface="Times New Roman"/>
                <a:cs typeface="Times New Roman"/>
              </a:rPr>
              <a:t>both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solve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Schr¨odinger’s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equation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185" i="1">
                <a:latin typeface="Times New Roman"/>
                <a:cs typeface="Times New Roman"/>
              </a:rPr>
              <a:t>E</a:t>
            </a:r>
            <a:r>
              <a:rPr dirty="0" sz="1400" spc="125" i="1">
                <a:latin typeface="Times New Roman"/>
                <a:cs typeface="Times New Roman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90" i="1">
                <a:latin typeface="Times New Roman"/>
                <a:cs typeface="Times New Roman"/>
              </a:rPr>
              <a:t>E</a:t>
            </a:r>
            <a:r>
              <a:rPr dirty="0" baseline="-11111" sz="1500" spc="135">
                <a:latin typeface="Bodoni MT"/>
                <a:cs typeface="Bodoni MT"/>
              </a:rPr>
              <a:t>1</a:t>
            </a:r>
            <a:r>
              <a:rPr dirty="0" sz="1400" spc="90">
                <a:latin typeface="Times New Roman"/>
                <a:cs typeface="Times New Roman"/>
              </a:rPr>
              <a:t>,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they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are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85">
                <a:latin typeface="Times New Roman"/>
                <a:cs typeface="Times New Roman"/>
              </a:rPr>
              <a:t>both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eigenstates.</a:t>
            </a:r>
            <a:endParaRPr sz="1400">
              <a:latin typeface="Times New Roman"/>
              <a:cs typeface="Times New Roman"/>
            </a:endParaRPr>
          </a:p>
          <a:p>
            <a:pPr algn="just" marL="86995" marR="55880">
              <a:lnSpc>
                <a:spcPct val="106700"/>
              </a:lnSpc>
              <a:spcBef>
                <a:spcPts val="600"/>
              </a:spcBef>
            </a:pP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C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first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part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solves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S</a:t>
            </a:r>
            <a:r>
              <a:rPr dirty="0" sz="1400" spc="10">
                <a:latin typeface="Times New Roman"/>
                <a:cs typeface="Times New Roman"/>
              </a:rPr>
              <a:t>c</a:t>
            </a:r>
            <a:r>
              <a:rPr dirty="0" sz="1400" spc="50">
                <a:latin typeface="Times New Roman"/>
                <a:cs typeface="Times New Roman"/>
              </a:rPr>
              <a:t>hr</a:t>
            </a:r>
            <a:r>
              <a:rPr dirty="0" sz="1400" spc="-655">
                <a:latin typeface="Times New Roman"/>
                <a:cs typeface="Times New Roman"/>
              </a:rPr>
              <a:t>o</a:t>
            </a:r>
            <a:r>
              <a:rPr dirty="0" sz="1400" spc="45">
                <a:latin typeface="Times New Roman"/>
                <a:cs typeface="Times New Roman"/>
              </a:rPr>
              <a:t>¨</a:t>
            </a:r>
            <a:r>
              <a:rPr dirty="0" sz="1400" spc="50">
                <a:latin typeface="Times New Roman"/>
                <a:cs typeface="Times New Roman"/>
              </a:rPr>
              <a:t>dinger’s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equation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185" i="1">
                <a:latin typeface="Times New Roman"/>
                <a:cs typeface="Times New Roman"/>
              </a:rPr>
              <a:t>E</a:t>
            </a:r>
            <a:r>
              <a:rPr dirty="0" sz="1400" spc="270" i="1">
                <a:latin typeface="Times New Roman"/>
                <a:cs typeface="Times New Roman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95" i="1">
                <a:latin typeface="Times New Roman"/>
                <a:cs typeface="Times New Roman"/>
              </a:rPr>
              <a:t>E</a:t>
            </a:r>
            <a:r>
              <a:rPr dirty="0" baseline="-11111" sz="1500" spc="142">
                <a:latin typeface="Bodoni MT"/>
                <a:cs typeface="Bodoni MT"/>
              </a:rPr>
              <a:t>1</a:t>
            </a:r>
            <a:r>
              <a:rPr dirty="0" baseline="-11111" sz="1500" spc="547">
                <a:latin typeface="Bodoni MT"/>
                <a:cs typeface="Bodoni MT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second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part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solves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it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185" i="1">
                <a:latin typeface="Times New Roman"/>
                <a:cs typeface="Times New Roman"/>
              </a:rPr>
              <a:t>E</a:t>
            </a:r>
            <a:r>
              <a:rPr dirty="0" sz="1400" spc="270" i="1">
                <a:latin typeface="Times New Roman"/>
                <a:cs typeface="Times New Roman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65" i="1">
                <a:latin typeface="Times New Roman"/>
                <a:cs typeface="Times New Roman"/>
              </a:rPr>
              <a:t>E</a:t>
            </a:r>
            <a:r>
              <a:rPr dirty="0" baseline="-11111" sz="1500" spc="97">
                <a:latin typeface="Bodoni MT"/>
                <a:cs typeface="Bodoni MT"/>
              </a:rPr>
              <a:t>2</a:t>
            </a:r>
            <a:r>
              <a:rPr dirty="0" sz="1400" spc="65">
                <a:latin typeface="Times New Roman"/>
                <a:cs typeface="Times New Roman"/>
              </a:rPr>
              <a:t>.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means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there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no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value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185" i="1">
                <a:latin typeface="Times New Roman"/>
                <a:cs typeface="Times New Roman"/>
              </a:rPr>
              <a:t>E</a:t>
            </a:r>
            <a:r>
              <a:rPr dirty="0" sz="1400" spc="315" i="1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which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this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whole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function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solution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Schr¨odinger’s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40">
                <a:latin typeface="Times New Roman"/>
                <a:cs typeface="Times New Roman"/>
              </a:rPr>
              <a:t>equation, </a:t>
            </a: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this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not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eigenstate.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832333" y="878291"/>
            <a:ext cx="214249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5.4.</a:t>
            </a:r>
            <a:r>
              <a:rPr dirty="0" sz="1200" spc="19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OTHER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BOUND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18819" y="1238181"/>
            <a:ext cx="2744470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572770" algn="l"/>
              </a:tabLst>
            </a:pPr>
            <a:r>
              <a:rPr dirty="0" sz="1700" spc="-25" b="1">
                <a:latin typeface="Georgia"/>
                <a:cs typeface="Georgia"/>
              </a:rPr>
              <a:t>5.4</a:t>
            </a:r>
            <a:r>
              <a:rPr dirty="0" sz="1700" b="1">
                <a:latin typeface="Georgia"/>
                <a:cs typeface="Georgia"/>
              </a:rPr>
              <a:t>	Other</a:t>
            </a:r>
            <a:r>
              <a:rPr dirty="0" sz="1700" spc="35" b="1">
                <a:latin typeface="Georgia"/>
                <a:cs typeface="Georgia"/>
              </a:rPr>
              <a:t> </a:t>
            </a:r>
            <a:r>
              <a:rPr dirty="0" sz="1700" spc="-20" b="1">
                <a:latin typeface="Georgia"/>
                <a:cs typeface="Georgia"/>
              </a:rPr>
              <a:t>Bound</a:t>
            </a:r>
            <a:r>
              <a:rPr dirty="0" sz="1700" spc="40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States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12584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5.4.</a:t>
            </a:r>
            <a:r>
              <a:rPr dirty="0" sz="1200" spc="19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OTHER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BOUND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7169784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Identify</a:t>
            </a:r>
            <a:r>
              <a:rPr dirty="0" spc="125"/>
              <a:t> </a:t>
            </a:r>
            <a:r>
              <a:rPr dirty="0"/>
              <a:t>each</a:t>
            </a:r>
            <a:r>
              <a:rPr dirty="0" spc="120"/>
              <a:t> </a:t>
            </a:r>
            <a:r>
              <a:rPr dirty="0"/>
              <a:t>of</a:t>
            </a:r>
            <a:r>
              <a:rPr dirty="0" spc="125"/>
              <a:t> </a:t>
            </a:r>
            <a:r>
              <a:rPr dirty="0"/>
              <a:t>the</a:t>
            </a:r>
            <a:r>
              <a:rPr dirty="0" spc="120"/>
              <a:t> </a:t>
            </a:r>
            <a:r>
              <a:rPr dirty="0" spc="-65"/>
              <a:t>following</a:t>
            </a:r>
            <a:r>
              <a:rPr dirty="0" spc="125"/>
              <a:t> </a:t>
            </a:r>
            <a:r>
              <a:rPr dirty="0"/>
              <a:t>statements</a:t>
            </a:r>
            <a:r>
              <a:rPr dirty="0" spc="125"/>
              <a:t> </a:t>
            </a:r>
            <a:r>
              <a:rPr dirty="0"/>
              <a:t>as</a:t>
            </a:r>
            <a:r>
              <a:rPr dirty="0" spc="120"/>
              <a:t> </a:t>
            </a:r>
            <a:r>
              <a:rPr dirty="0"/>
              <a:t>true</a:t>
            </a:r>
            <a:r>
              <a:rPr dirty="0" spc="120"/>
              <a:t> </a:t>
            </a:r>
            <a:r>
              <a:rPr dirty="0"/>
              <a:t>or</a:t>
            </a:r>
            <a:r>
              <a:rPr dirty="0" spc="120"/>
              <a:t> </a:t>
            </a:r>
            <a:r>
              <a:rPr dirty="0" spc="-10"/>
              <a:t>false.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1662460"/>
            <a:ext cx="8253730" cy="1417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Bound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states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discrete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allowed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energies.</a:t>
            </a:r>
            <a:endParaRPr sz="2450">
              <a:latin typeface="Times New Roman"/>
              <a:cs typeface="Times New Roman"/>
            </a:endParaRPr>
          </a:p>
          <a:p>
            <a:pPr marL="382270" marR="508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bound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state,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20">
                <a:latin typeface="Times New Roman"/>
                <a:cs typeface="Times New Roman"/>
              </a:rPr>
              <a:t>S</a:t>
            </a:r>
            <a:r>
              <a:rPr dirty="0" sz="2450" spc="-55">
                <a:latin typeface="Times New Roman"/>
                <a:cs typeface="Times New Roman"/>
              </a:rPr>
              <a:t>c</a:t>
            </a:r>
            <a:r>
              <a:rPr dirty="0" sz="2450" spc="20">
                <a:latin typeface="Times New Roman"/>
                <a:cs typeface="Times New Roman"/>
              </a:rPr>
              <a:t>hr</a:t>
            </a:r>
            <a:r>
              <a:rPr dirty="0" sz="2450" spc="-1215">
                <a:latin typeface="Times New Roman"/>
                <a:cs typeface="Times New Roman"/>
              </a:rPr>
              <a:t>o</a:t>
            </a:r>
            <a:r>
              <a:rPr dirty="0" sz="2450" spc="15">
                <a:latin typeface="Times New Roman"/>
                <a:cs typeface="Times New Roman"/>
              </a:rPr>
              <a:t>¨</a:t>
            </a:r>
            <a:r>
              <a:rPr dirty="0" sz="2450" spc="20">
                <a:latin typeface="Times New Roman"/>
                <a:cs typeface="Times New Roman"/>
              </a:rPr>
              <a:t>dinger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equation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solutions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certain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discrete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values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190" i="1">
                <a:latin typeface="Times New Roman"/>
                <a:cs typeface="Times New Roman"/>
              </a:rPr>
              <a:t>E</a:t>
            </a:r>
            <a:r>
              <a:rPr dirty="0" sz="2450" spc="190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12584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5.4.</a:t>
            </a:r>
            <a:r>
              <a:rPr dirty="0" sz="1200" spc="19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OTHER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BOUND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7169784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Identify</a:t>
            </a:r>
            <a:r>
              <a:rPr dirty="0" spc="125"/>
              <a:t> </a:t>
            </a:r>
            <a:r>
              <a:rPr dirty="0"/>
              <a:t>each</a:t>
            </a:r>
            <a:r>
              <a:rPr dirty="0" spc="120"/>
              <a:t> </a:t>
            </a:r>
            <a:r>
              <a:rPr dirty="0"/>
              <a:t>of</a:t>
            </a:r>
            <a:r>
              <a:rPr dirty="0" spc="125"/>
              <a:t> </a:t>
            </a:r>
            <a:r>
              <a:rPr dirty="0"/>
              <a:t>the</a:t>
            </a:r>
            <a:r>
              <a:rPr dirty="0" spc="120"/>
              <a:t> </a:t>
            </a:r>
            <a:r>
              <a:rPr dirty="0" spc="-65"/>
              <a:t>following</a:t>
            </a:r>
            <a:r>
              <a:rPr dirty="0" spc="125"/>
              <a:t> </a:t>
            </a:r>
            <a:r>
              <a:rPr dirty="0"/>
              <a:t>statements</a:t>
            </a:r>
            <a:r>
              <a:rPr dirty="0" spc="125"/>
              <a:t> </a:t>
            </a:r>
            <a:r>
              <a:rPr dirty="0"/>
              <a:t>as</a:t>
            </a:r>
            <a:r>
              <a:rPr dirty="0" spc="120"/>
              <a:t> </a:t>
            </a:r>
            <a:r>
              <a:rPr dirty="0"/>
              <a:t>true</a:t>
            </a:r>
            <a:r>
              <a:rPr dirty="0" spc="120"/>
              <a:t> </a:t>
            </a:r>
            <a:r>
              <a:rPr dirty="0"/>
              <a:t>or</a:t>
            </a:r>
            <a:r>
              <a:rPr dirty="0" spc="120"/>
              <a:t> </a:t>
            </a:r>
            <a:r>
              <a:rPr dirty="0" spc="-10"/>
              <a:t>false.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1599201"/>
            <a:ext cx="8253730" cy="2682875"/>
          </a:xfrm>
          <a:prstGeom prst="rect">
            <a:avLst/>
          </a:prstGeom>
        </p:spPr>
        <p:txBody>
          <a:bodyPr wrap="square" lIns="0" tIns="207645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635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Bound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states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discrete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allowed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energies.</a:t>
            </a:r>
            <a:endParaRPr sz="245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spcBef>
                <a:spcPts val="1545"/>
              </a:spcBef>
              <a:tabLst>
                <a:tab pos="1981200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True</a:t>
            </a:r>
            <a:endParaRPr sz="2450">
              <a:latin typeface="Times New Roman"/>
              <a:cs typeface="Times New Roman"/>
            </a:endParaRPr>
          </a:p>
          <a:p>
            <a:pPr marL="382270" marR="5080" indent="-358140">
              <a:lnSpc>
                <a:spcPct val="101699"/>
              </a:lnSpc>
              <a:spcBef>
                <a:spcPts val="1490"/>
              </a:spcBef>
              <a:buAutoNum type="alphaUcPeriod" startAt="2"/>
              <a:tabLst>
                <a:tab pos="383540" algn="l"/>
              </a:tabLst>
            </a:pP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bound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state,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20">
                <a:latin typeface="Times New Roman"/>
                <a:cs typeface="Times New Roman"/>
              </a:rPr>
              <a:t>S</a:t>
            </a:r>
            <a:r>
              <a:rPr dirty="0" sz="2450" spc="-55">
                <a:latin typeface="Times New Roman"/>
                <a:cs typeface="Times New Roman"/>
              </a:rPr>
              <a:t>c</a:t>
            </a:r>
            <a:r>
              <a:rPr dirty="0" sz="2450" spc="20">
                <a:latin typeface="Times New Roman"/>
                <a:cs typeface="Times New Roman"/>
              </a:rPr>
              <a:t>hr</a:t>
            </a:r>
            <a:r>
              <a:rPr dirty="0" sz="2450" spc="-1215">
                <a:latin typeface="Times New Roman"/>
                <a:cs typeface="Times New Roman"/>
              </a:rPr>
              <a:t>o</a:t>
            </a:r>
            <a:r>
              <a:rPr dirty="0" sz="2450" spc="15">
                <a:latin typeface="Times New Roman"/>
                <a:cs typeface="Times New Roman"/>
              </a:rPr>
              <a:t>¨</a:t>
            </a:r>
            <a:r>
              <a:rPr dirty="0" sz="2450" spc="20">
                <a:latin typeface="Times New Roman"/>
                <a:cs typeface="Times New Roman"/>
              </a:rPr>
              <a:t>dinger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equation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solutions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certain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discrete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values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190" i="1">
                <a:latin typeface="Times New Roman"/>
                <a:cs typeface="Times New Roman"/>
              </a:rPr>
              <a:t>E</a:t>
            </a:r>
            <a:r>
              <a:rPr dirty="0" sz="2450" spc="190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spcBef>
                <a:spcPts val="1545"/>
              </a:spcBef>
              <a:tabLst>
                <a:tab pos="1981200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False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12584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5.4.</a:t>
            </a:r>
            <a:r>
              <a:rPr dirty="0" sz="1200" spc="19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OTHER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BOUND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81670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Our</a:t>
            </a:r>
            <a:r>
              <a:rPr dirty="0" spc="225"/>
              <a:t> </a:t>
            </a:r>
            <a:r>
              <a:rPr dirty="0"/>
              <a:t>first</a:t>
            </a:r>
            <a:r>
              <a:rPr dirty="0" spc="220"/>
              <a:t> </a:t>
            </a:r>
            <a:r>
              <a:rPr dirty="0"/>
              <a:t>approach</a:t>
            </a:r>
            <a:r>
              <a:rPr dirty="0" spc="220"/>
              <a:t> </a:t>
            </a:r>
            <a:r>
              <a:rPr dirty="0"/>
              <a:t>to</a:t>
            </a:r>
            <a:r>
              <a:rPr dirty="0" spc="220"/>
              <a:t> </a:t>
            </a:r>
            <a:r>
              <a:rPr dirty="0" spc="15"/>
              <a:t>S</a:t>
            </a:r>
            <a:r>
              <a:rPr dirty="0" spc="-60"/>
              <a:t>c</a:t>
            </a:r>
            <a:r>
              <a:rPr dirty="0" spc="15"/>
              <a:t>hr</a:t>
            </a:r>
            <a:r>
              <a:rPr dirty="0" spc="-1220"/>
              <a:t>o</a:t>
            </a:r>
            <a:r>
              <a:rPr dirty="0" spc="15"/>
              <a:t>¨dinger’s</a:t>
            </a:r>
            <a:r>
              <a:rPr dirty="0" spc="225"/>
              <a:t> </a:t>
            </a:r>
            <a:r>
              <a:rPr dirty="0"/>
              <a:t>equation</a:t>
            </a:r>
            <a:r>
              <a:rPr dirty="0" spc="220"/>
              <a:t> </a:t>
            </a:r>
            <a:r>
              <a:rPr dirty="0"/>
              <a:t>for</a:t>
            </a:r>
            <a:r>
              <a:rPr dirty="0" spc="225"/>
              <a:t> </a:t>
            </a:r>
            <a:r>
              <a:rPr dirty="0"/>
              <a:t>the</a:t>
            </a:r>
            <a:r>
              <a:rPr dirty="0" spc="220"/>
              <a:t> </a:t>
            </a:r>
            <a:r>
              <a:rPr dirty="0"/>
              <a:t>simple</a:t>
            </a:r>
            <a:r>
              <a:rPr dirty="0" spc="220"/>
              <a:t> </a:t>
            </a:r>
            <a:r>
              <a:rPr dirty="0" spc="-20"/>
              <a:t>har- </a:t>
            </a:r>
            <a:r>
              <a:rPr dirty="0" spc="-25"/>
              <a:t>monic</a:t>
            </a:r>
            <a:r>
              <a:rPr dirty="0" spc="-130"/>
              <a:t> </a:t>
            </a:r>
            <a:r>
              <a:rPr dirty="0" spc="-10"/>
              <a:t>oscillator</a:t>
            </a:r>
            <a:r>
              <a:rPr dirty="0" spc="-145"/>
              <a:t> </a:t>
            </a:r>
            <a:r>
              <a:rPr dirty="0" spc="-60"/>
              <a:t>was</a:t>
            </a:r>
            <a:r>
              <a:rPr dirty="0" spc="-25"/>
              <a:t> </a:t>
            </a:r>
            <a:r>
              <a:rPr dirty="0"/>
              <a:t>to</a:t>
            </a:r>
            <a:r>
              <a:rPr dirty="0" spc="-25"/>
              <a:t> </a:t>
            </a:r>
            <a:r>
              <a:rPr dirty="0" spc="70"/>
              <a:t>try</a:t>
            </a:r>
            <a:r>
              <a:rPr dirty="0" spc="-15"/>
              <a:t> </a:t>
            </a:r>
            <a:r>
              <a:rPr dirty="0" spc="285" i="1">
                <a:latin typeface="Times New Roman"/>
                <a:cs typeface="Times New Roman"/>
              </a:rPr>
              <a:t>E</a:t>
            </a:r>
            <a:r>
              <a:rPr dirty="0" spc="275" i="1">
                <a:latin typeface="Times New Roman"/>
                <a:cs typeface="Times New Roman"/>
              </a:rPr>
              <a:t> </a:t>
            </a:r>
            <a:r>
              <a:rPr dirty="0" spc="385"/>
              <a:t>=</a:t>
            </a:r>
            <a:r>
              <a:rPr dirty="0" spc="125"/>
              <a:t> </a:t>
            </a:r>
            <a:r>
              <a:rPr dirty="0" spc="-450">
                <a:latin typeface="Lucida Sans Unicode"/>
                <a:cs typeface="Lucida Sans Unicode"/>
              </a:rPr>
              <a:t>ℏ</a:t>
            </a:r>
            <a:r>
              <a:rPr dirty="0" spc="-450" i="1">
                <a:latin typeface="Times New Roman"/>
                <a:cs typeface="Times New Roman"/>
              </a:rPr>
              <a:t>ω</a:t>
            </a:r>
            <a:r>
              <a:rPr dirty="0" spc="295" i="1">
                <a:latin typeface="Times New Roman"/>
                <a:cs typeface="Times New Roman"/>
              </a:rPr>
              <a:t> </a:t>
            </a:r>
            <a:r>
              <a:rPr dirty="0"/>
              <a:t>and</a:t>
            </a:r>
            <a:r>
              <a:rPr dirty="0" spc="-25"/>
              <a:t> asking</a:t>
            </a:r>
            <a:r>
              <a:rPr dirty="0" spc="-20"/>
              <a:t> </a:t>
            </a:r>
            <a:r>
              <a:rPr dirty="0"/>
              <a:t>a</a:t>
            </a:r>
            <a:r>
              <a:rPr dirty="0" spc="-25"/>
              <a:t> </a:t>
            </a:r>
            <a:r>
              <a:rPr dirty="0"/>
              <a:t>computer</a:t>
            </a:r>
            <a:r>
              <a:rPr dirty="0" spc="-25"/>
              <a:t> </a:t>
            </a:r>
            <a:r>
              <a:rPr dirty="0"/>
              <a:t>to</a:t>
            </a:r>
            <a:r>
              <a:rPr dirty="0" spc="-20"/>
              <a:t> </a:t>
            </a:r>
            <a:r>
              <a:rPr dirty="0" spc="-35"/>
              <a:t>solve </a:t>
            </a:r>
            <a:r>
              <a:rPr dirty="0"/>
              <a:t>the</a:t>
            </a:r>
            <a:r>
              <a:rPr dirty="0" spc="20"/>
              <a:t> </a:t>
            </a:r>
            <a:r>
              <a:rPr dirty="0"/>
              <a:t>resulting</a:t>
            </a:r>
            <a:r>
              <a:rPr dirty="0" spc="20"/>
              <a:t> </a:t>
            </a:r>
            <a:r>
              <a:rPr dirty="0" spc="-25"/>
              <a:t>differential</a:t>
            </a:r>
            <a:r>
              <a:rPr dirty="0" spc="20"/>
              <a:t> </a:t>
            </a:r>
            <a:r>
              <a:rPr dirty="0"/>
              <a:t>equation.</a:t>
            </a:r>
            <a:r>
              <a:rPr dirty="0" spc="340"/>
              <a:t> </a:t>
            </a:r>
            <a:r>
              <a:rPr dirty="0"/>
              <a:t>Why</a:t>
            </a:r>
            <a:r>
              <a:rPr dirty="0" spc="20"/>
              <a:t> </a:t>
            </a:r>
            <a:r>
              <a:rPr dirty="0"/>
              <a:t>did</a:t>
            </a:r>
            <a:r>
              <a:rPr dirty="0" spc="15"/>
              <a:t> </a:t>
            </a:r>
            <a:r>
              <a:rPr dirty="0" spc="-95"/>
              <a:t>we</a:t>
            </a:r>
            <a:r>
              <a:rPr dirty="0" spc="20"/>
              <a:t> </a:t>
            </a:r>
            <a:r>
              <a:rPr dirty="0" spc="70"/>
              <a:t>try</a:t>
            </a:r>
            <a:r>
              <a:rPr dirty="0" spc="20"/>
              <a:t> </a:t>
            </a:r>
            <a:r>
              <a:rPr dirty="0" spc="114"/>
              <a:t>that</a:t>
            </a:r>
            <a:r>
              <a:rPr dirty="0" spc="15"/>
              <a:t> </a:t>
            </a:r>
            <a:r>
              <a:rPr dirty="0" spc="-10"/>
              <a:t>particular </a:t>
            </a:r>
            <a:r>
              <a:rPr dirty="0"/>
              <a:t>combination,</a:t>
            </a:r>
            <a:r>
              <a:rPr dirty="0" spc="100"/>
              <a:t> </a:t>
            </a:r>
            <a:r>
              <a:rPr dirty="0"/>
              <a:t>as</a:t>
            </a:r>
            <a:r>
              <a:rPr dirty="0" spc="100"/>
              <a:t> </a:t>
            </a:r>
            <a:r>
              <a:rPr dirty="0"/>
              <a:t>opposed</a:t>
            </a:r>
            <a:r>
              <a:rPr dirty="0" spc="100"/>
              <a:t> </a:t>
            </a:r>
            <a:r>
              <a:rPr dirty="0"/>
              <a:t>to</a:t>
            </a:r>
            <a:r>
              <a:rPr dirty="0" spc="100"/>
              <a:t> </a:t>
            </a:r>
            <a:r>
              <a:rPr dirty="0"/>
              <a:t>(say)</a:t>
            </a:r>
            <a:r>
              <a:rPr dirty="0" spc="100"/>
              <a:t> </a:t>
            </a:r>
            <a:r>
              <a:rPr dirty="0" spc="285" i="1">
                <a:latin typeface="Times New Roman"/>
                <a:cs typeface="Times New Roman"/>
              </a:rPr>
              <a:t>E</a:t>
            </a:r>
            <a:r>
              <a:rPr dirty="0" spc="180" i="1">
                <a:latin typeface="Times New Roman"/>
                <a:cs typeface="Times New Roman"/>
              </a:rPr>
              <a:t> </a:t>
            </a:r>
            <a:r>
              <a:rPr dirty="0" spc="385"/>
              <a:t>=</a:t>
            </a:r>
            <a:r>
              <a:rPr dirty="0" spc="45"/>
              <a:t> </a:t>
            </a:r>
            <a:r>
              <a:rPr dirty="0" i="1">
                <a:latin typeface="Times New Roman"/>
                <a:cs typeface="Times New Roman"/>
              </a:rPr>
              <a:t>mω</a:t>
            </a:r>
            <a:r>
              <a:rPr dirty="0" baseline="24390" sz="3075"/>
              <a:t>2</a:t>
            </a:r>
            <a:r>
              <a:rPr dirty="0" sz="2450"/>
              <a:t>?</a:t>
            </a:r>
            <a:r>
              <a:rPr dirty="0" sz="2450" spc="345"/>
              <a:t> </a:t>
            </a:r>
            <a:r>
              <a:rPr dirty="0" sz="2450"/>
              <a:t>(Choose</a:t>
            </a:r>
            <a:r>
              <a:rPr dirty="0" sz="2450" spc="100"/>
              <a:t> </a:t>
            </a:r>
            <a:r>
              <a:rPr dirty="0" sz="2450" spc="-10"/>
              <a:t>one.)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02437" y="2801205"/>
            <a:ext cx="8283575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94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9415" algn="l"/>
              </a:tabLst>
            </a:pPr>
            <a:r>
              <a:rPr dirty="0" sz="2450">
                <a:latin typeface="Times New Roman"/>
                <a:cs typeface="Times New Roman"/>
              </a:rPr>
              <a:t>Computer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solutions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reveal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 </a:t>
            </a:r>
            <a:r>
              <a:rPr dirty="0" sz="2450" spc="285" i="1">
                <a:latin typeface="Times New Roman"/>
                <a:cs typeface="Times New Roman"/>
              </a:rPr>
              <a:t>E</a:t>
            </a:r>
            <a:r>
              <a:rPr dirty="0" sz="2450" spc="185" i="1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315">
                <a:latin typeface="Lucida Sans Unicode"/>
                <a:cs typeface="Lucida Sans Unicode"/>
              </a:rPr>
              <a:t>ℏ</a:t>
            </a:r>
            <a:r>
              <a:rPr dirty="0" sz="2450" spc="-315" i="1">
                <a:latin typeface="Times New Roman"/>
                <a:cs typeface="Times New Roman"/>
              </a:rPr>
              <a:t>ω</a:t>
            </a:r>
            <a:r>
              <a:rPr dirty="0" sz="2450" spc="190" i="1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works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out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45">
                <a:latin typeface="Times New Roman"/>
                <a:cs typeface="Times New Roman"/>
              </a:rPr>
              <a:t>better.</a:t>
            </a:r>
            <a:endParaRPr sz="2450">
              <a:latin typeface="Times New Roman"/>
              <a:cs typeface="Times New Roman"/>
            </a:endParaRPr>
          </a:p>
          <a:p>
            <a:pPr marL="399415" indent="-35814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99415" algn="l"/>
              </a:tabLst>
            </a:pPr>
            <a:r>
              <a:rPr dirty="0" sz="2450" spc="285" i="1">
                <a:latin typeface="Times New Roman"/>
                <a:cs typeface="Times New Roman"/>
              </a:rPr>
              <a:t>E</a:t>
            </a:r>
            <a:r>
              <a:rPr dirty="0" sz="2450" spc="365" i="1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must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constant,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 i="1">
                <a:latin typeface="Times New Roman"/>
                <a:cs typeface="Times New Roman"/>
              </a:rPr>
              <a:t>mω</a:t>
            </a:r>
            <a:r>
              <a:rPr dirty="0" baseline="24390" sz="3075">
                <a:latin typeface="Times New Roman"/>
                <a:cs typeface="Times New Roman"/>
              </a:rPr>
              <a:t>2</a:t>
            </a:r>
            <a:r>
              <a:rPr dirty="0" baseline="24390" sz="3075" spc="547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isn’t.</a:t>
            </a:r>
            <a:endParaRPr sz="2450">
              <a:latin typeface="Times New Roman"/>
              <a:cs typeface="Times New Roman"/>
            </a:endParaRPr>
          </a:p>
          <a:p>
            <a:pPr marL="3994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9415" algn="l"/>
              </a:tabLst>
            </a:pPr>
            <a:r>
              <a:rPr dirty="0" sz="2450">
                <a:latin typeface="Times New Roman"/>
                <a:cs typeface="Times New Roman"/>
              </a:rPr>
              <a:t>Setting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285" i="1">
                <a:latin typeface="Times New Roman"/>
                <a:cs typeface="Times New Roman"/>
              </a:rPr>
              <a:t>E</a:t>
            </a:r>
            <a:r>
              <a:rPr dirty="0" sz="2450" spc="250" i="1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i="1">
                <a:latin typeface="Times New Roman"/>
                <a:cs typeface="Times New Roman"/>
              </a:rPr>
              <a:t>mω</a:t>
            </a:r>
            <a:r>
              <a:rPr dirty="0" baseline="24390" sz="3075">
                <a:latin typeface="Times New Roman"/>
                <a:cs typeface="Times New Roman"/>
              </a:rPr>
              <a:t>2</a:t>
            </a:r>
            <a:r>
              <a:rPr dirty="0" baseline="24390" sz="3075" spc="2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leads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solutions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>
                <a:latin typeface="Times New Roman"/>
                <a:cs typeface="Times New Roman"/>
              </a:rPr>
              <a:t> cannot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normalized.</a:t>
            </a:r>
            <a:endParaRPr sz="2450">
              <a:latin typeface="Times New Roman"/>
              <a:cs typeface="Times New Roman"/>
            </a:endParaRPr>
          </a:p>
          <a:p>
            <a:pPr marL="399415" indent="-37401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99415" algn="l"/>
              </a:tabLst>
            </a:pPr>
            <a:r>
              <a:rPr dirty="0" sz="2450" spc="285" i="1">
                <a:latin typeface="Times New Roman"/>
                <a:cs typeface="Times New Roman"/>
              </a:rPr>
              <a:t>E</a:t>
            </a:r>
            <a:r>
              <a:rPr dirty="0" sz="2450" spc="245" i="1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315">
                <a:latin typeface="Lucida Sans Unicode"/>
                <a:cs typeface="Lucida Sans Unicode"/>
              </a:rPr>
              <a:t>ℏ</a:t>
            </a:r>
            <a:r>
              <a:rPr dirty="0" sz="2450" spc="-315" i="1">
                <a:latin typeface="Times New Roman"/>
                <a:cs typeface="Times New Roman"/>
              </a:rPr>
              <a:t>ω</a:t>
            </a:r>
            <a:r>
              <a:rPr dirty="0" sz="2450" spc="260" i="1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right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units.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12584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5.4.</a:t>
            </a:r>
            <a:r>
              <a:rPr dirty="0" sz="1200" spc="19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OTHER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BOUND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81670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Our</a:t>
            </a:r>
            <a:r>
              <a:rPr dirty="0" spc="225"/>
              <a:t> </a:t>
            </a:r>
            <a:r>
              <a:rPr dirty="0"/>
              <a:t>first</a:t>
            </a:r>
            <a:r>
              <a:rPr dirty="0" spc="220"/>
              <a:t> </a:t>
            </a:r>
            <a:r>
              <a:rPr dirty="0"/>
              <a:t>approach</a:t>
            </a:r>
            <a:r>
              <a:rPr dirty="0" spc="220"/>
              <a:t> </a:t>
            </a:r>
            <a:r>
              <a:rPr dirty="0"/>
              <a:t>to</a:t>
            </a:r>
            <a:r>
              <a:rPr dirty="0" spc="220"/>
              <a:t> </a:t>
            </a:r>
            <a:r>
              <a:rPr dirty="0" spc="15"/>
              <a:t>S</a:t>
            </a:r>
            <a:r>
              <a:rPr dirty="0" spc="-60"/>
              <a:t>c</a:t>
            </a:r>
            <a:r>
              <a:rPr dirty="0" spc="15"/>
              <a:t>hr</a:t>
            </a:r>
            <a:r>
              <a:rPr dirty="0" spc="-1220"/>
              <a:t>o</a:t>
            </a:r>
            <a:r>
              <a:rPr dirty="0" spc="15"/>
              <a:t>¨dinger’s</a:t>
            </a:r>
            <a:r>
              <a:rPr dirty="0" spc="225"/>
              <a:t> </a:t>
            </a:r>
            <a:r>
              <a:rPr dirty="0"/>
              <a:t>equation</a:t>
            </a:r>
            <a:r>
              <a:rPr dirty="0" spc="220"/>
              <a:t> </a:t>
            </a:r>
            <a:r>
              <a:rPr dirty="0"/>
              <a:t>for</a:t>
            </a:r>
            <a:r>
              <a:rPr dirty="0" spc="225"/>
              <a:t> </a:t>
            </a:r>
            <a:r>
              <a:rPr dirty="0"/>
              <a:t>the</a:t>
            </a:r>
            <a:r>
              <a:rPr dirty="0" spc="220"/>
              <a:t> </a:t>
            </a:r>
            <a:r>
              <a:rPr dirty="0"/>
              <a:t>simple</a:t>
            </a:r>
            <a:r>
              <a:rPr dirty="0" spc="220"/>
              <a:t> </a:t>
            </a:r>
            <a:r>
              <a:rPr dirty="0" spc="-20"/>
              <a:t>har- </a:t>
            </a:r>
            <a:r>
              <a:rPr dirty="0" spc="-25"/>
              <a:t>monic</a:t>
            </a:r>
            <a:r>
              <a:rPr dirty="0" spc="-130"/>
              <a:t> </a:t>
            </a:r>
            <a:r>
              <a:rPr dirty="0" spc="-10"/>
              <a:t>oscillator</a:t>
            </a:r>
            <a:r>
              <a:rPr dirty="0" spc="-145"/>
              <a:t> </a:t>
            </a:r>
            <a:r>
              <a:rPr dirty="0" spc="-60"/>
              <a:t>was</a:t>
            </a:r>
            <a:r>
              <a:rPr dirty="0" spc="-25"/>
              <a:t> </a:t>
            </a:r>
            <a:r>
              <a:rPr dirty="0"/>
              <a:t>to</a:t>
            </a:r>
            <a:r>
              <a:rPr dirty="0" spc="-25"/>
              <a:t> </a:t>
            </a:r>
            <a:r>
              <a:rPr dirty="0" spc="70"/>
              <a:t>try</a:t>
            </a:r>
            <a:r>
              <a:rPr dirty="0" spc="-15"/>
              <a:t> </a:t>
            </a:r>
            <a:r>
              <a:rPr dirty="0" spc="285" i="1">
                <a:latin typeface="Times New Roman"/>
                <a:cs typeface="Times New Roman"/>
              </a:rPr>
              <a:t>E</a:t>
            </a:r>
            <a:r>
              <a:rPr dirty="0" spc="275" i="1">
                <a:latin typeface="Times New Roman"/>
                <a:cs typeface="Times New Roman"/>
              </a:rPr>
              <a:t> </a:t>
            </a:r>
            <a:r>
              <a:rPr dirty="0" spc="385"/>
              <a:t>=</a:t>
            </a:r>
            <a:r>
              <a:rPr dirty="0" spc="125"/>
              <a:t> </a:t>
            </a:r>
            <a:r>
              <a:rPr dirty="0" spc="-450">
                <a:latin typeface="Lucida Sans Unicode"/>
                <a:cs typeface="Lucida Sans Unicode"/>
              </a:rPr>
              <a:t>ℏ</a:t>
            </a:r>
            <a:r>
              <a:rPr dirty="0" spc="-450" i="1">
                <a:latin typeface="Times New Roman"/>
                <a:cs typeface="Times New Roman"/>
              </a:rPr>
              <a:t>ω</a:t>
            </a:r>
            <a:r>
              <a:rPr dirty="0" spc="295" i="1">
                <a:latin typeface="Times New Roman"/>
                <a:cs typeface="Times New Roman"/>
              </a:rPr>
              <a:t> </a:t>
            </a:r>
            <a:r>
              <a:rPr dirty="0"/>
              <a:t>and</a:t>
            </a:r>
            <a:r>
              <a:rPr dirty="0" spc="-25"/>
              <a:t> asking</a:t>
            </a:r>
            <a:r>
              <a:rPr dirty="0" spc="-20"/>
              <a:t> </a:t>
            </a:r>
            <a:r>
              <a:rPr dirty="0"/>
              <a:t>a</a:t>
            </a:r>
            <a:r>
              <a:rPr dirty="0" spc="-25"/>
              <a:t> </a:t>
            </a:r>
            <a:r>
              <a:rPr dirty="0"/>
              <a:t>computer</a:t>
            </a:r>
            <a:r>
              <a:rPr dirty="0" spc="-25"/>
              <a:t> </a:t>
            </a:r>
            <a:r>
              <a:rPr dirty="0"/>
              <a:t>to</a:t>
            </a:r>
            <a:r>
              <a:rPr dirty="0" spc="-20"/>
              <a:t> </a:t>
            </a:r>
            <a:r>
              <a:rPr dirty="0" spc="-35"/>
              <a:t>solve </a:t>
            </a:r>
            <a:r>
              <a:rPr dirty="0"/>
              <a:t>the</a:t>
            </a:r>
            <a:r>
              <a:rPr dirty="0" spc="20"/>
              <a:t> </a:t>
            </a:r>
            <a:r>
              <a:rPr dirty="0"/>
              <a:t>resulting</a:t>
            </a:r>
            <a:r>
              <a:rPr dirty="0" spc="20"/>
              <a:t> </a:t>
            </a:r>
            <a:r>
              <a:rPr dirty="0" spc="-25"/>
              <a:t>differential</a:t>
            </a:r>
            <a:r>
              <a:rPr dirty="0" spc="20"/>
              <a:t> </a:t>
            </a:r>
            <a:r>
              <a:rPr dirty="0"/>
              <a:t>equation.</a:t>
            </a:r>
            <a:r>
              <a:rPr dirty="0" spc="340"/>
              <a:t> </a:t>
            </a:r>
            <a:r>
              <a:rPr dirty="0"/>
              <a:t>Why</a:t>
            </a:r>
            <a:r>
              <a:rPr dirty="0" spc="20"/>
              <a:t> </a:t>
            </a:r>
            <a:r>
              <a:rPr dirty="0"/>
              <a:t>did</a:t>
            </a:r>
            <a:r>
              <a:rPr dirty="0" spc="15"/>
              <a:t> </a:t>
            </a:r>
            <a:r>
              <a:rPr dirty="0" spc="-95"/>
              <a:t>we</a:t>
            </a:r>
            <a:r>
              <a:rPr dirty="0" spc="20"/>
              <a:t> </a:t>
            </a:r>
            <a:r>
              <a:rPr dirty="0" spc="70"/>
              <a:t>try</a:t>
            </a:r>
            <a:r>
              <a:rPr dirty="0" spc="20"/>
              <a:t> </a:t>
            </a:r>
            <a:r>
              <a:rPr dirty="0" spc="114"/>
              <a:t>that</a:t>
            </a:r>
            <a:r>
              <a:rPr dirty="0" spc="15"/>
              <a:t> </a:t>
            </a:r>
            <a:r>
              <a:rPr dirty="0" spc="-10"/>
              <a:t>particular </a:t>
            </a:r>
            <a:r>
              <a:rPr dirty="0"/>
              <a:t>combination,</a:t>
            </a:r>
            <a:r>
              <a:rPr dirty="0" spc="100"/>
              <a:t> </a:t>
            </a:r>
            <a:r>
              <a:rPr dirty="0"/>
              <a:t>as</a:t>
            </a:r>
            <a:r>
              <a:rPr dirty="0" spc="100"/>
              <a:t> </a:t>
            </a:r>
            <a:r>
              <a:rPr dirty="0"/>
              <a:t>opposed</a:t>
            </a:r>
            <a:r>
              <a:rPr dirty="0" spc="100"/>
              <a:t> </a:t>
            </a:r>
            <a:r>
              <a:rPr dirty="0"/>
              <a:t>to</a:t>
            </a:r>
            <a:r>
              <a:rPr dirty="0" spc="100"/>
              <a:t> </a:t>
            </a:r>
            <a:r>
              <a:rPr dirty="0"/>
              <a:t>(say)</a:t>
            </a:r>
            <a:r>
              <a:rPr dirty="0" spc="100"/>
              <a:t> </a:t>
            </a:r>
            <a:r>
              <a:rPr dirty="0" spc="285" i="1">
                <a:latin typeface="Times New Roman"/>
                <a:cs typeface="Times New Roman"/>
              </a:rPr>
              <a:t>E</a:t>
            </a:r>
            <a:r>
              <a:rPr dirty="0" spc="180" i="1">
                <a:latin typeface="Times New Roman"/>
                <a:cs typeface="Times New Roman"/>
              </a:rPr>
              <a:t> </a:t>
            </a:r>
            <a:r>
              <a:rPr dirty="0" spc="385"/>
              <a:t>=</a:t>
            </a:r>
            <a:r>
              <a:rPr dirty="0" spc="45"/>
              <a:t> </a:t>
            </a:r>
            <a:r>
              <a:rPr dirty="0" i="1">
                <a:latin typeface="Times New Roman"/>
                <a:cs typeface="Times New Roman"/>
              </a:rPr>
              <a:t>mω</a:t>
            </a:r>
            <a:r>
              <a:rPr dirty="0" baseline="24390" sz="3075"/>
              <a:t>2</a:t>
            </a:r>
            <a:r>
              <a:rPr dirty="0" sz="2450"/>
              <a:t>?</a:t>
            </a:r>
            <a:r>
              <a:rPr dirty="0" sz="2450" spc="345"/>
              <a:t> </a:t>
            </a:r>
            <a:r>
              <a:rPr dirty="0" sz="2450"/>
              <a:t>(Choose</a:t>
            </a:r>
            <a:r>
              <a:rPr dirty="0" sz="2450" spc="100"/>
              <a:t> </a:t>
            </a:r>
            <a:r>
              <a:rPr dirty="0" sz="2450" spc="-10"/>
              <a:t>one.)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95045" y="2801205"/>
            <a:ext cx="8290559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07034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407034" algn="l"/>
              </a:tabLst>
            </a:pPr>
            <a:r>
              <a:rPr dirty="0" sz="2450">
                <a:latin typeface="Times New Roman"/>
                <a:cs typeface="Times New Roman"/>
              </a:rPr>
              <a:t>Computer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solutions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reveal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 </a:t>
            </a:r>
            <a:r>
              <a:rPr dirty="0" sz="2450" spc="285" i="1">
                <a:latin typeface="Times New Roman"/>
                <a:cs typeface="Times New Roman"/>
              </a:rPr>
              <a:t>E</a:t>
            </a:r>
            <a:r>
              <a:rPr dirty="0" sz="2450" spc="185" i="1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315">
                <a:latin typeface="Lucida Sans Unicode"/>
                <a:cs typeface="Lucida Sans Unicode"/>
              </a:rPr>
              <a:t>ℏ</a:t>
            </a:r>
            <a:r>
              <a:rPr dirty="0" sz="2450" spc="-315" i="1">
                <a:latin typeface="Times New Roman"/>
                <a:cs typeface="Times New Roman"/>
              </a:rPr>
              <a:t>ω</a:t>
            </a:r>
            <a:r>
              <a:rPr dirty="0" sz="2450" spc="190" i="1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works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out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45">
                <a:latin typeface="Times New Roman"/>
                <a:cs typeface="Times New Roman"/>
              </a:rPr>
              <a:t>better.</a:t>
            </a:r>
            <a:endParaRPr sz="2450">
              <a:latin typeface="Times New Roman"/>
              <a:cs typeface="Times New Roman"/>
            </a:endParaRPr>
          </a:p>
          <a:p>
            <a:pPr marL="407034" indent="-35814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07034" algn="l"/>
              </a:tabLst>
            </a:pPr>
            <a:r>
              <a:rPr dirty="0" sz="2450" spc="285" i="1">
                <a:latin typeface="Times New Roman"/>
                <a:cs typeface="Times New Roman"/>
              </a:rPr>
              <a:t>E</a:t>
            </a:r>
            <a:r>
              <a:rPr dirty="0" sz="2450" spc="365" i="1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must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constant,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 i="1">
                <a:latin typeface="Times New Roman"/>
                <a:cs typeface="Times New Roman"/>
              </a:rPr>
              <a:t>mω</a:t>
            </a:r>
            <a:r>
              <a:rPr dirty="0" baseline="24390" sz="3075">
                <a:latin typeface="Times New Roman"/>
                <a:cs typeface="Times New Roman"/>
              </a:rPr>
              <a:t>2</a:t>
            </a:r>
            <a:r>
              <a:rPr dirty="0" baseline="24390" sz="3075" spc="547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isn’t.</a:t>
            </a:r>
            <a:endParaRPr sz="2450">
              <a:latin typeface="Times New Roman"/>
              <a:cs typeface="Times New Roman"/>
            </a:endParaRPr>
          </a:p>
          <a:p>
            <a:pPr marL="4064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06400" algn="l"/>
              </a:tabLst>
            </a:pPr>
            <a:r>
              <a:rPr dirty="0" sz="2450">
                <a:latin typeface="Times New Roman"/>
                <a:cs typeface="Times New Roman"/>
              </a:rPr>
              <a:t>Setting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285" i="1">
                <a:latin typeface="Times New Roman"/>
                <a:cs typeface="Times New Roman"/>
              </a:rPr>
              <a:t>E</a:t>
            </a:r>
            <a:r>
              <a:rPr dirty="0" sz="2450" spc="250" i="1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i="1">
                <a:latin typeface="Times New Roman"/>
                <a:cs typeface="Times New Roman"/>
              </a:rPr>
              <a:t>mω</a:t>
            </a:r>
            <a:r>
              <a:rPr dirty="0" baseline="24390" sz="3075">
                <a:latin typeface="Times New Roman"/>
                <a:cs typeface="Times New Roman"/>
              </a:rPr>
              <a:t>2</a:t>
            </a:r>
            <a:r>
              <a:rPr dirty="0" baseline="24390" sz="3075" spc="2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leads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solutions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>
                <a:latin typeface="Times New Roman"/>
                <a:cs typeface="Times New Roman"/>
              </a:rPr>
              <a:t> cannot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normalized.</a:t>
            </a:r>
            <a:endParaRPr sz="2450">
              <a:latin typeface="Times New Roman"/>
              <a:cs typeface="Times New Roman"/>
            </a:endParaRPr>
          </a:p>
          <a:p>
            <a:pPr marL="406400" indent="-37401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06400" algn="l"/>
              </a:tabLst>
            </a:pPr>
            <a:r>
              <a:rPr dirty="0" sz="2450" spc="285" i="1">
                <a:latin typeface="Times New Roman"/>
                <a:cs typeface="Times New Roman"/>
              </a:rPr>
              <a:t>E</a:t>
            </a:r>
            <a:r>
              <a:rPr dirty="0" sz="2450" spc="245" i="1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315">
                <a:latin typeface="Lucida Sans Unicode"/>
                <a:cs typeface="Lucida Sans Unicode"/>
              </a:rPr>
              <a:t>ℏ</a:t>
            </a:r>
            <a:r>
              <a:rPr dirty="0" sz="2450" spc="-315" i="1">
                <a:latin typeface="Times New Roman"/>
                <a:cs typeface="Times New Roman"/>
              </a:rPr>
              <a:t>ω</a:t>
            </a:r>
            <a:r>
              <a:rPr dirty="0" sz="2450" spc="260" i="1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right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units.</a:t>
            </a:r>
            <a:endParaRPr sz="2450">
              <a:latin typeface="Times New Roman"/>
              <a:cs typeface="Times New Roman"/>
            </a:endParaRPr>
          </a:p>
          <a:p>
            <a:pPr marL="25400">
              <a:lnSpc>
                <a:spcPct val="100000"/>
              </a:lnSpc>
              <a:spcBef>
                <a:spcPts val="1939"/>
              </a:spcBef>
              <a:tabLst>
                <a:tab pos="16338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D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12584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5.4.</a:t>
            </a:r>
            <a:r>
              <a:rPr dirty="0" sz="1200" spc="19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OTHER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BOUND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93419" y="1208797"/>
            <a:ext cx="856869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  <a:tabLst>
                <a:tab pos="8529320" algn="l"/>
              </a:tabLst>
            </a:pPr>
            <a:r>
              <a:rPr dirty="0"/>
              <a:t>Our</a:t>
            </a:r>
            <a:r>
              <a:rPr dirty="0" spc="229"/>
              <a:t> </a:t>
            </a:r>
            <a:r>
              <a:rPr dirty="0"/>
              <a:t>solution</a:t>
            </a:r>
            <a:r>
              <a:rPr dirty="0" spc="235"/>
              <a:t> </a:t>
            </a:r>
            <a:r>
              <a:rPr dirty="0" spc="40"/>
              <a:t>t</a:t>
            </a:r>
            <a:r>
              <a:rPr dirty="0" spc="-1040"/>
              <a:t>o</a:t>
            </a:r>
            <a:r>
              <a:rPr dirty="0" baseline="-18140" sz="3675" spc="-127">
                <a:latin typeface="Cambria"/>
                <a:cs typeface="Cambria"/>
              </a:rPr>
              <a:t>√</a:t>
            </a:r>
            <a:r>
              <a:rPr dirty="0" u="sng" sz="2450" spc="40">
                <a:uFill>
                  <a:solidFill>
                    <a:srgbClr val="000000"/>
                  </a:solidFill>
                </a:uFill>
              </a:rPr>
              <a:t>S</a:t>
            </a:r>
            <a:r>
              <a:rPr dirty="0" u="sng" sz="2450" spc="-35">
                <a:uFill>
                  <a:solidFill>
                    <a:srgbClr val="000000"/>
                  </a:solidFill>
                </a:uFill>
              </a:rPr>
              <a:t>c</a:t>
            </a:r>
            <a:r>
              <a:rPr dirty="0" u="sng" sz="2450" spc="40">
                <a:uFill>
                  <a:solidFill>
                    <a:srgbClr val="000000"/>
                  </a:solidFill>
                </a:uFill>
              </a:rPr>
              <a:t>hr</a:t>
            </a:r>
            <a:r>
              <a:rPr dirty="0" u="sng" sz="2450" spc="-1195">
                <a:uFill>
                  <a:solidFill>
                    <a:srgbClr val="000000"/>
                  </a:solidFill>
                </a:uFill>
              </a:rPr>
              <a:t>o</a:t>
            </a:r>
            <a:r>
              <a:rPr dirty="0" u="sng" sz="2450" spc="40">
                <a:uFill>
                  <a:solidFill>
                    <a:srgbClr val="000000"/>
                  </a:solidFill>
                </a:uFill>
              </a:rPr>
              <a:t>¨ding</a:t>
            </a:r>
            <a:r>
              <a:rPr dirty="0" u="none" sz="2450" spc="40"/>
              <a:t>er’s</a:t>
            </a:r>
            <a:r>
              <a:rPr dirty="0" u="none" sz="2450" spc="240"/>
              <a:t> </a:t>
            </a:r>
            <a:r>
              <a:rPr dirty="0" u="none" sz="2450"/>
              <a:t>equation</a:t>
            </a:r>
            <a:r>
              <a:rPr dirty="0" u="none" sz="2450" spc="235"/>
              <a:t> </a:t>
            </a:r>
            <a:r>
              <a:rPr dirty="0" u="none" sz="2450"/>
              <a:t>for</a:t>
            </a:r>
            <a:r>
              <a:rPr dirty="0" u="none" sz="2450" spc="240"/>
              <a:t> </a:t>
            </a:r>
            <a:r>
              <a:rPr dirty="0" u="none" sz="2450"/>
              <a:t>the</a:t>
            </a:r>
            <a:r>
              <a:rPr dirty="0" u="none" sz="2450" spc="240"/>
              <a:t> </a:t>
            </a:r>
            <a:r>
              <a:rPr dirty="0" u="none" sz="2450"/>
              <a:t>finite</a:t>
            </a:r>
            <a:r>
              <a:rPr dirty="0" u="none" sz="2450" spc="235"/>
              <a:t> </a:t>
            </a:r>
            <a:r>
              <a:rPr dirty="0" u="none" sz="2450" spc="40"/>
              <a:t>s</a:t>
            </a:r>
            <a:r>
              <a:rPr dirty="0" u="none" sz="2450" spc="-555"/>
              <a:t>q</a:t>
            </a:r>
            <a:r>
              <a:rPr dirty="0" u="none" baseline="-18140" sz="3675" spc="-1695">
                <a:latin typeface="Cambria"/>
                <a:cs typeface="Cambria"/>
              </a:rPr>
              <a:t>√</a:t>
            </a:r>
            <a:r>
              <a:rPr dirty="0" u="none" sz="2450" spc="40"/>
              <a:t>u</a:t>
            </a:r>
            <a:r>
              <a:rPr dirty="0" u="sng" sz="2450" spc="40">
                <a:uFill>
                  <a:solidFill>
                    <a:srgbClr val="000000"/>
                  </a:solidFill>
                </a:uFill>
              </a:rPr>
              <a:t>are</a:t>
            </a:r>
            <a:r>
              <a:rPr dirty="0" u="sng" sz="2450" spc="240">
                <a:uFill>
                  <a:solidFill>
                    <a:srgbClr val="000000"/>
                  </a:solidFill>
                </a:uFill>
              </a:rPr>
              <a:t> </a:t>
            </a:r>
            <a:r>
              <a:rPr dirty="0" u="sng" sz="2450" spc="-20">
                <a:uFill>
                  <a:solidFill>
                    <a:srgbClr val="000000"/>
                  </a:solidFill>
                </a:uFill>
              </a:rPr>
              <a:t>well</a:t>
            </a:r>
            <a:r>
              <a:rPr dirty="0" u="sng" sz="2450">
                <a:uFill>
                  <a:solidFill>
                    <a:srgbClr val="000000"/>
                  </a:solidFill>
                </a:uFill>
              </a:rPr>
              <a:t>	</a:t>
            </a:r>
            <a:endParaRPr sz="2450">
              <a:latin typeface="Cambria"/>
              <a:cs typeface="Cambria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93419" y="1645359"/>
            <a:ext cx="7084059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  <a:tabLst>
                <a:tab pos="2155190" algn="l"/>
              </a:tabLst>
            </a:pPr>
            <a:r>
              <a:rPr dirty="0" sz="2450" spc="-55">
                <a:latin typeface="Times New Roman"/>
                <a:cs typeface="Times New Roman"/>
              </a:rPr>
              <a:t>looked</a:t>
            </a:r>
            <a:r>
              <a:rPr dirty="0" sz="2450" spc="-120">
                <a:latin typeface="Times New Roman"/>
                <a:cs typeface="Times New Roman"/>
              </a:rPr>
              <a:t> </a:t>
            </a:r>
            <a:r>
              <a:rPr dirty="0" sz="2450" spc="-80">
                <a:latin typeface="Times New Roman"/>
                <a:cs typeface="Times New Roman"/>
              </a:rPr>
              <a:t>like</a:t>
            </a:r>
            <a:r>
              <a:rPr dirty="0" sz="2450" spc="-120">
                <a:latin typeface="Times New Roman"/>
                <a:cs typeface="Times New Roman"/>
              </a:rPr>
              <a:t> </a:t>
            </a:r>
            <a:r>
              <a:rPr dirty="0" sz="2450" spc="215" i="1">
                <a:latin typeface="Times New Roman"/>
                <a:cs typeface="Times New Roman"/>
              </a:rPr>
              <a:t>e</a:t>
            </a:r>
            <a:r>
              <a:rPr dirty="0" baseline="24390" sz="3075" spc="322">
                <a:latin typeface="Cambria"/>
                <a:cs typeface="Cambria"/>
              </a:rPr>
              <a:t>−</a:t>
            </a:r>
            <a:r>
              <a:rPr dirty="0" baseline="24390" sz="3075" spc="322" i="1">
                <a:latin typeface="Times New Roman"/>
                <a:cs typeface="Times New Roman"/>
              </a:rPr>
              <a:t>x</a:t>
            </a:r>
            <a:r>
              <a:rPr dirty="0" baseline="24390" sz="3075" i="1">
                <a:latin typeface="Times New Roman"/>
                <a:cs typeface="Times New Roman"/>
              </a:rPr>
              <a:t>	</a:t>
            </a:r>
            <a:r>
              <a:rPr dirty="0" baseline="24390" sz="3075" spc="157">
                <a:latin typeface="Times New Roman"/>
                <a:cs typeface="Times New Roman"/>
              </a:rPr>
              <a:t>2</a:t>
            </a:r>
            <a:r>
              <a:rPr dirty="0" baseline="24390" sz="3075" spc="157" i="1">
                <a:latin typeface="Times New Roman"/>
                <a:cs typeface="Times New Roman"/>
              </a:rPr>
              <a:t>m</a:t>
            </a:r>
            <a:r>
              <a:rPr dirty="0" baseline="24390" sz="3075" spc="157">
                <a:latin typeface="Times New Roman"/>
                <a:cs typeface="Times New Roman"/>
              </a:rPr>
              <a:t>(</a:t>
            </a:r>
            <a:r>
              <a:rPr dirty="0" baseline="24390" sz="3075" spc="157" i="1">
                <a:latin typeface="Times New Roman"/>
                <a:cs typeface="Times New Roman"/>
              </a:rPr>
              <a:t>U</a:t>
            </a:r>
            <a:r>
              <a:rPr dirty="0" baseline="16339" sz="2550" spc="157">
                <a:latin typeface="Times New Roman"/>
                <a:cs typeface="Times New Roman"/>
              </a:rPr>
              <a:t>0</a:t>
            </a:r>
            <a:r>
              <a:rPr dirty="0" baseline="24390" sz="3075" spc="157">
                <a:latin typeface="Cambria"/>
                <a:cs typeface="Cambria"/>
              </a:rPr>
              <a:t>−</a:t>
            </a:r>
            <a:r>
              <a:rPr dirty="0" baseline="24390" sz="3075" spc="157" i="1">
                <a:latin typeface="Times New Roman"/>
                <a:cs typeface="Times New Roman"/>
              </a:rPr>
              <a:t>E</a:t>
            </a:r>
            <a:r>
              <a:rPr dirty="0" baseline="24390" sz="3075" spc="157">
                <a:latin typeface="Times New Roman"/>
                <a:cs typeface="Times New Roman"/>
              </a:rPr>
              <a:t>)</a:t>
            </a:r>
            <a:r>
              <a:rPr dirty="0" baseline="24390" sz="3075" spc="157" i="1">
                <a:latin typeface="Times New Roman"/>
                <a:cs typeface="Times New Roman"/>
              </a:rPr>
              <a:t>/</a:t>
            </a:r>
            <a:r>
              <a:rPr dirty="0" baseline="24390" sz="3075" spc="157">
                <a:latin typeface="Lucida Sans Unicode"/>
                <a:cs typeface="Lucida Sans Unicode"/>
              </a:rPr>
              <a:t>ℏ</a:t>
            </a:r>
            <a:r>
              <a:rPr dirty="0" baseline="24390" sz="3075" spc="-127">
                <a:latin typeface="Lucida Sans Unicode"/>
                <a:cs typeface="Lucida Sans Unicod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-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100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region</a:t>
            </a:r>
            <a:r>
              <a:rPr dirty="0" sz="2450" spc="-110">
                <a:latin typeface="Times New Roman"/>
                <a:cs typeface="Times New Roman"/>
              </a:rPr>
              <a:t> </a:t>
            </a:r>
            <a:r>
              <a:rPr dirty="0" sz="2450" spc="280" i="1">
                <a:latin typeface="Times New Roman"/>
                <a:cs typeface="Times New Roman"/>
              </a:rPr>
              <a:t>x</a:t>
            </a:r>
            <a:r>
              <a:rPr dirty="0" sz="2450" spc="110" i="1">
                <a:latin typeface="Times New Roman"/>
                <a:cs typeface="Times New Roman"/>
              </a:rPr>
              <a:t> </a:t>
            </a:r>
            <a:r>
              <a:rPr dirty="0" sz="2450" spc="555">
                <a:latin typeface="Cambria"/>
                <a:cs typeface="Cambria"/>
              </a:rPr>
              <a:t>≥</a:t>
            </a:r>
            <a:r>
              <a:rPr dirty="0" sz="2450" spc="180">
                <a:latin typeface="Cambria"/>
                <a:cs typeface="Cambria"/>
              </a:rPr>
              <a:t> </a:t>
            </a:r>
            <a:r>
              <a:rPr dirty="0" sz="2450" spc="140" i="1">
                <a:latin typeface="Times New Roman"/>
                <a:cs typeface="Times New Roman"/>
              </a:rPr>
              <a:t>L</a:t>
            </a:r>
            <a:r>
              <a:rPr dirty="0" sz="2450" spc="140">
                <a:latin typeface="Times New Roman"/>
                <a:cs typeface="Times New Roman"/>
              </a:rPr>
              <a:t>,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spc="105" i="1">
                <a:latin typeface="Times New Roman"/>
                <a:cs typeface="Times New Roman"/>
              </a:rPr>
              <a:t>e</a:t>
            </a:r>
            <a:r>
              <a:rPr dirty="0" baseline="24390" sz="3075" spc="157" i="1">
                <a:latin typeface="Times New Roman"/>
                <a:cs typeface="Times New Roman"/>
              </a:rPr>
              <a:t>x</a:t>
            </a:r>
            <a:endParaRPr baseline="24390" sz="3075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7963560" y="1583505"/>
            <a:ext cx="156845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</a:pPr>
            <a:r>
              <a:rPr dirty="0" sz="2050" spc="95">
                <a:latin typeface="Times New Roman"/>
                <a:cs typeface="Times New Roman"/>
              </a:rPr>
              <a:t>2</a:t>
            </a:r>
            <a:r>
              <a:rPr dirty="0" sz="2050" spc="95" i="1">
                <a:latin typeface="Times New Roman"/>
                <a:cs typeface="Times New Roman"/>
              </a:rPr>
              <a:t>m</a:t>
            </a:r>
            <a:r>
              <a:rPr dirty="0" sz="2050" spc="95">
                <a:latin typeface="Times New Roman"/>
                <a:cs typeface="Times New Roman"/>
              </a:rPr>
              <a:t>(</a:t>
            </a:r>
            <a:r>
              <a:rPr dirty="0" sz="2050" spc="95" i="1">
                <a:latin typeface="Times New Roman"/>
                <a:cs typeface="Times New Roman"/>
              </a:rPr>
              <a:t>U</a:t>
            </a:r>
            <a:r>
              <a:rPr dirty="0" baseline="-13071" sz="2550" spc="142">
                <a:latin typeface="Times New Roman"/>
                <a:cs typeface="Times New Roman"/>
              </a:rPr>
              <a:t>0</a:t>
            </a:r>
            <a:r>
              <a:rPr dirty="0" sz="2050" spc="95">
                <a:latin typeface="Cambria"/>
                <a:cs typeface="Cambria"/>
              </a:rPr>
              <a:t>−</a:t>
            </a:r>
            <a:r>
              <a:rPr dirty="0" sz="2050" spc="95" i="1">
                <a:latin typeface="Times New Roman"/>
                <a:cs typeface="Times New Roman"/>
              </a:rPr>
              <a:t>E</a:t>
            </a:r>
            <a:r>
              <a:rPr dirty="0" sz="2050" spc="95">
                <a:latin typeface="Times New Roman"/>
                <a:cs typeface="Times New Roman"/>
              </a:rPr>
              <a:t>)</a:t>
            </a:r>
            <a:r>
              <a:rPr dirty="0" sz="2050" spc="95" i="1">
                <a:latin typeface="Times New Roman"/>
                <a:cs typeface="Times New Roman"/>
              </a:rPr>
              <a:t>/</a:t>
            </a:r>
            <a:r>
              <a:rPr dirty="0" sz="2050" spc="95">
                <a:latin typeface="Lucida Sans Unicode"/>
                <a:cs typeface="Lucida Sans Unicode"/>
              </a:rPr>
              <a:t>ℏ</a:t>
            </a:r>
            <a:endParaRPr sz="2050">
              <a:latin typeface="Lucida Sans Unicode"/>
              <a:cs typeface="Lucida Sans Unicode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718819" y="2024937"/>
            <a:ext cx="8352790" cy="389572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12700" marR="101600">
              <a:lnSpc>
                <a:spcPct val="101699"/>
              </a:lnSpc>
              <a:spcBef>
                <a:spcPts val="75"/>
              </a:spcBef>
              <a:tabLst>
                <a:tab pos="1350010" algn="l"/>
              </a:tabLst>
            </a:pP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-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region</a:t>
            </a:r>
            <a:r>
              <a:rPr dirty="0" sz="2450" spc="-90">
                <a:latin typeface="Times New Roman"/>
                <a:cs typeface="Times New Roman"/>
              </a:rPr>
              <a:t> </a:t>
            </a:r>
            <a:r>
              <a:rPr dirty="0" sz="2450" spc="280" i="1">
                <a:latin typeface="Times New Roman"/>
                <a:cs typeface="Times New Roman"/>
              </a:rPr>
              <a:t>x</a:t>
            </a:r>
            <a:r>
              <a:rPr dirty="0" sz="2450" spc="105" i="1">
                <a:latin typeface="Times New Roman"/>
                <a:cs typeface="Times New Roman"/>
              </a:rPr>
              <a:t> </a:t>
            </a:r>
            <a:r>
              <a:rPr dirty="0" sz="2450" spc="555">
                <a:latin typeface="Cambria"/>
                <a:cs typeface="Cambria"/>
              </a:rPr>
              <a:t>≤</a:t>
            </a:r>
            <a:r>
              <a:rPr dirty="0" sz="2450" spc="180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0.</a:t>
            </a:r>
            <a:r>
              <a:rPr dirty="0" sz="2450" spc="3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Why</a:t>
            </a:r>
            <a:r>
              <a:rPr dirty="0" sz="2450" spc="-9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wasn’t</a:t>
            </a:r>
            <a:r>
              <a:rPr dirty="0" sz="2450" spc="-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there</a:t>
            </a:r>
            <a:r>
              <a:rPr dirty="0" sz="2450" spc="-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9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negative-</a:t>
            </a:r>
            <a:r>
              <a:rPr dirty="0" sz="2450" spc="-10">
                <a:latin typeface="Times New Roman"/>
                <a:cs typeface="Times New Roman"/>
              </a:rPr>
              <a:t>exponential</a:t>
            </a:r>
            <a:r>
              <a:rPr dirty="0" sz="2450" spc="-9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term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280" i="1">
                <a:latin typeface="Times New Roman"/>
                <a:cs typeface="Times New Roman"/>
              </a:rPr>
              <a:t>x</a:t>
            </a:r>
            <a:r>
              <a:rPr dirty="0" sz="2450" spc="70" i="1">
                <a:latin typeface="Times New Roman"/>
                <a:cs typeface="Times New Roman"/>
              </a:rPr>
              <a:t> </a:t>
            </a:r>
            <a:r>
              <a:rPr dirty="0" sz="2450" spc="555">
                <a:latin typeface="Cambria"/>
                <a:cs typeface="Cambria"/>
              </a:rPr>
              <a:t>≤</a:t>
            </a:r>
            <a:r>
              <a:rPr dirty="0" sz="2450" spc="145">
                <a:latin typeface="Cambria"/>
                <a:cs typeface="Cambria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0?</a:t>
            </a:r>
            <a:r>
              <a:rPr dirty="0" sz="2450">
                <a:latin typeface="Times New Roman"/>
                <a:cs typeface="Times New Roman"/>
              </a:rPr>
              <a:t>	(Choose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one.)</a:t>
            </a:r>
            <a:endParaRPr sz="2450">
              <a:latin typeface="Times New Roman"/>
              <a:cs typeface="Times New Roman"/>
            </a:endParaRPr>
          </a:p>
          <a:p>
            <a:pPr algn="just" marL="382905" marR="102235" indent="-370205">
              <a:lnSpc>
                <a:spcPct val="101699"/>
              </a:lnSpc>
              <a:spcBef>
                <a:spcPts val="1595"/>
              </a:spcBef>
              <a:buAutoNum type="alphaUcPeriod"/>
              <a:tabLst>
                <a:tab pos="384175" algn="l"/>
              </a:tabLst>
            </a:pPr>
            <a:r>
              <a:rPr dirty="0" sz="2450">
                <a:latin typeface="Times New Roman"/>
                <a:cs typeface="Times New Roman"/>
              </a:rPr>
              <a:t>A </a:t>
            </a:r>
            <a:r>
              <a:rPr dirty="0" sz="2450" spc="-25">
                <a:latin typeface="Times New Roman"/>
                <a:cs typeface="Times New Roman"/>
              </a:rPr>
              <a:t>negative-</a:t>
            </a:r>
            <a:r>
              <a:rPr dirty="0" sz="2450">
                <a:latin typeface="Times New Roman"/>
                <a:cs typeface="Times New Roman"/>
              </a:rPr>
              <a:t>exponential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term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would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 be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normalizable</a:t>
            </a:r>
            <a:r>
              <a:rPr dirty="0" sz="2450">
                <a:latin typeface="Times New Roman"/>
                <a:cs typeface="Times New Roman"/>
              </a:rPr>
              <a:t> in </a:t>
            </a:r>
            <a:r>
              <a:rPr dirty="0" sz="2450" spc="95">
                <a:latin typeface="Times New Roman"/>
                <a:cs typeface="Times New Roman"/>
              </a:rPr>
              <a:t>that </a:t>
            </a:r>
            <a:r>
              <a:rPr dirty="0" sz="2450" spc="95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region.</a:t>
            </a:r>
            <a:endParaRPr sz="2450">
              <a:latin typeface="Times New Roman"/>
              <a:cs typeface="Times New Roman"/>
            </a:endParaRPr>
          </a:p>
          <a:p>
            <a:pPr algn="just" marL="382905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4175" algn="l"/>
              </a:tabLst>
            </a:pPr>
            <a:r>
              <a:rPr dirty="0" sz="2450" spc="-75">
                <a:latin typeface="Times New Roman"/>
                <a:cs typeface="Times New Roman"/>
              </a:rPr>
              <a:t>A</a:t>
            </a:r>
            <a:r>
              <a:rPr dirty="0" sz="2450" spc="-12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negative-</a:t>
            </a:r>
            <a:r>
              <a:rPr dirty="0" sz="2450" spc="-15">
                <a:latin typeface="Times New Roman"/>
                <a:cs typeface="Times New Roman"/>
              </a:rPr>
              <a:t>exponential</a:t>
            </a:r>
            <a:r>
              <a:rPr dirty="0" sz="2450" spc="-125">
                <a:latin typeface="Times New Roman"/>
                <a:cs typeface="Times New Roman"/>
              </a:rPr>
              <a:t> </a:t>
            </a:r>
            <a:r>
              <a:rPr dirty="0" sz="2450" spc="40">
                <a:latin typeface="Times New Roman"/>
                <a:cs typeface="Times New Roman"/>
              </a:rPr>
              <a:t>term</a:t>
            </a:r>
            <a:r>
              <a:rPr dirty="0" sz="2450" spc="-125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would</a:t>
            </a:r>
            <a:r>
              <a:rPr dirty="0" sz="2450" spc="-120">
                <a:latin typeface="Times New Roman"/>
                <a:cs typeface="Times New Roman"/>
              </a:rPr>
              <a:t> </a:t>
            </a:r>
            <a:r>
              <a:rPr dirty="0" sz="2450" spc="40">
                <a:latin typeface="Times New Roman"/>
                <a:cs typeface="Times New Roman"/>
              </a:rPr>
              <a:t>not</a:t>
            </a:r>
            <a:r>
              <a:rPr dirty="0" sz="2450" spc="-125">
                <a:latin typeface="Times New Roman"/>
                <a:cs typeface="Times New Roman"/>
              </a:rPr>
              <a:t> </a:t>
            </a:r>
            <a:r>
              <a:rPr dirty="0" sz="2450" spc="-80">
                <a:latin typeface="Times New Roman"/>
                <a:cs typeface="Times New Roman"/>
              </a:rPr>
              <a:t>solve</a:t>
            </a:r>
            <a:r>
              <a:rPr dirty="0" sz="2450" spc="-1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</a:t>
            </a:r>
            <a:r>
              <a:rPr dirty="0" sz="2450" spc="-85">
                <a:latin typeface="Times New Roman"/>
                <a:cs typeface="Times New Roman"/>
              </a:rPr>
              <a:t>c</a:t>
            </a:r>
            <a:r>
              <a:rPr dirty="0" sz="2450" spc="-10">
                <a:latin typeface="Times New Roman"/>
                <a:cs typeface="Times New Roman"/>
              </a:rPr>
              <a:t>hr</a:t>
            </a:r>
            <a:r>
              <a:rPr dirty="0" sz="2450" spc="-1245">
                <a:latin typeface="Times New Roman"/>
                <a:cs typeface="Times New Roman"/>
              </a:rPr>
              <a:t>o</a:t>
            </a:r>
            <a:r>
              <a:rPr dirty="0" sz="2450" spc="-10">
                <a:latin typeface="Times New Roman"/>
                <a:cs typeface="Times New Roman"/>
              </a:rPr>
              <a:t>¨dinger’s</a:t>
            </a:r>
            <a:r>
              <a:rPr dirty="0" sz="2450" spc="-12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equa-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15">
                <a:latin typeface="Times New Roman"/>
                <a:cs typeface="Times New Roman"/>
              </a:rPr>
              <a:t>	</a:t>
            </a:r>
            <a:r>
              <a:rPr dirty="0" sz="2450" spc="15">
                <a:latin typeface="Times New Roman"/>
                <a:cs typeface="Times New Roman"/>
              </a:rPr>
              <a:t>tion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region.</a:t>
            </a:r>
            <a:endParaRPr sz="2450">
              <a:latin typeface="Times New Roman"/>
              <a:cs typeface="Times New Roman"/>
            </a:endParaRPr>
          </a:p>
          <a:p>
            <a:pPr algn="just" marL="382905" marR="10160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4175" algn="l"/>
              </a:tabLst>
            </a:pP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44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negative-</a:t>
            </a:r>
            <a:r>
              <a:rPr dirty="0" sz="2450">
                <a:latin typeface="Times New Roman"/>
                <a:cs typeface="Times New Roman"/>
              </a:rPr>
              <a:t>exponential</a:t>
            </a:r>
            <a:r>
              <a:rPr dirty="0" sz="2450" spc="4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term</a:t>
            </a:r>
            <a:r>
              <a:rPr dirty="0" sz="2450" spc="4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would</a:t>
            </a:r>
            <a:r>
              <a:rPr dirty="0" sz="2450" spc="4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4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45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able</a:t>
            </a:r>
            <a:r>
              <a:rPr dirty="0" sz="2450" spc="4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4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meet</a:t>
            </a:r>
            <a:r>
              <a:rPr dirty="0" sz="2450" spc="45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boundary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conditions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both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continuity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differentiability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95">
                <a:latin typeface="Times New Roman"/>
                <a:cs typeface="Times New Roman"/>
              </a:rPr>
              <a:t>at </a:t>
            </a:r>
            <a:r>
              <a:rPr dirty="0" sz="2450" spc="95">
                <a:latin typeface="Times New Roman"/>
                <a:cs typeface="Times New Roman"/>
              </a:rPr>
              <a:t>	</a:t>
            </a:r>
            <a:r>
              <a:rPr dirty="0" sz="2450" spc="280" i="1">
                <a:latin typeface="Times New Roman"/>
                <a:cs typeface="Times New Roman"/>
              </a:rPr>
              <a:t>x</a:t>
            </a:r>
            <a:r>
              <a:rPr dirty="0" sz="2450" spc="75" i="1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0.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3781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5.1.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FORCE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POTENTIAL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ENERGY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10"/>
              <a:t>Describing</a:t>
            </a:r>
            <a:r>
              <a:rPr dirty="0" spc="85"/>
              <a:t> </a:t>
            </a:r>
            <a:r>
              <a:rPr dirty="0"/>
              <a:t>the</a:t>
            </a:r>
            <a:r>
              <a:rPr dirty="0" spc="80"/>
              <a:t> </a:t>
            </a:r>
            <a:r>
              <a:rPr dirty="0"/>
              <a:t>“potential</a:t>
            </a:r>
            <a:r>
              <a:rPr dirty="0" spc="85"/>
              <a:t> </a:t>
            </a:r>
            <a:r>
              <a:rPr dirty="0"/>
              <a:t>energy</a:t>
            </a:r>
            <a:r>
              <a:rPr dirty="0" spc="90"/>
              <a:t> </a:t>
            </a:r>
            <a:r>
              <a:rPr dirty="0" spc="-20"/>
              <a:t>field”</a:t>
            </a:r>
            <a:r>
              <a:rPr dirty="0" spc="85"/>
              <a:t> </a:t>
            </a:r>
            <a:r>
              <a:rPr dirty="0"/>
              <a:t>around</a:t>
            </a:r>
            <a:r>
              <a:rPr dirty="0" spc="85"/>
              <a:t> </a:t>
            </a:r>
            <a:r>
              <a:rPr dirty="0"/>
              <a:t>a</a:t>
            </a:r>
            <a:r>
              <a:rPr dirty="0" spc="85"/>
              <a:t> </a:t>
            </a:r>
            <a:r>
              <a:rPr dirty="0"/>
              <a:t>particle</a:t>
            </a:r>
            <a:r>
              <a:rPr dirty="0" spc="80"/>
              <a:t> </a:t>
            </a:r>
            <a:r>
              <a:rPr dirty="0"/>
              <a:t>is</a:t>
            </a:r>
            <a:r>
              <a:rPr dirty="0" spc="80"/>
              <a:t> </a:t>
            </a:r>
            <a:r>
              <a:rPr dirty="0" spc="-10"/>
              <a:t>equiv- </a:t>
            </a:r>
            <a:r>
              <a:rPr dirty="0"/>
              <a:t>alent</a:t>
            </a:r>
            <a:r>
              <a:rPr dirty="0" spc="125"/>
              <a:t> </a:t>
            </a:r>
            <a:r>
              <a:rPr dirty="0"/>
              <a:t>to</a:t>
            </a:r>
            <a:r>
              <a:rPr dirty="0" spc="140"/>
              <a:t> </a:t>
            </a:r>
            <a:r>
              <a:rPr dirty="0" spc="-35"/>
              <a:t>describing.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14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42037"/>
            <a:ext cx="4714875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way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moving.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forces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acting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particle.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Both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these.</a:t>
            </a:r>
            <a:endParaRPr sz="2450">
              <a:latin typeface="Times New Roman"/>
              <a:cs typeface="Times New Roman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Neither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these.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12584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5.4.</a:t>
            </a:r>
            <a:r>
              <a:rPr dirty="0" sz="1200" spc="19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OTHER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BOUND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93419" y="1208797"/>
            <a:ext cx="856869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  <a:tabLst>
                <a:tab pos="8529320" algn="l"/>
              </a:tabLst>
            </a:pPr>
            <a:r>
              <a:rPr dirty="0"/>
              <a:t>Our</a:t>
            </a:r>
            <a:r>
              <a:rPr dirty="0" spc="229"/>
              <a:t> </a:t>
            </a:r>
            <a:r>
              <a:rPr dirty="0"/>
              <a:t>solution</a:t>
            </a:r>
            <a:r>
              <a:rPr dirty="0" spc="235"/>
              <a:t> </a:t>
            </a:r>
            <a:r>
              <a:rPr dirty="0" spc="40"/>
              <a:t>t</a:t>
            </a:r>
            <a:r>
              <a:rPr dirty="0" spc="-1040"/>
              <a:t>o</a:t>
            </a:r>
            <a:r>
              <a:rPr dirty="0" baseline="-18140" sz="3675" spc="-127">
                <a:latin typeface="Cambria"/>
                <a:cs typeface="Cambria"/>
              </a:rPr>
              <a:t>√</a:t>
            </a:r>
            <a:r>
              <a:rPr dirty="0" u="sng" sz="2450" spc="40">
                <a:uFill>
                  <a:solidFill>
                    <a:srgbClr val="000000"/>
                  </a:solidFill>
                </a:uFill>
              </a:rPr>
              <a:t>S</a:t>
            </a:r>
            <a:r>
              <a:rPr dirty="0" u="sng" sz="2450" spc="-35">
                <a:uFill>
                  <a:solidFill>
                    <a:srgbClr val="000000"/>
                  </a:solidFill>
                </a:uFill>
              </a:rPr>
              <a:t>c</a:t>
            </a:r>
            <a:r>
              <a:rPr dirty="0" u="sng" sz="2450" spc="40">
                <a:uFill>
                  <a:solidFill>
                    <a:srgbClr val="000000"/>
                  </a:solidFill>
                </a:uFill>
              </a:rPr>
              <a:t>hr</a:t>
            </a:r>
            <a:r>
              <a:rPr dirty="0" u="sng" sz="2450" spc="-1195">
                <a:uFill>
                  <a:solidFill>
                    <a:srgbClr val="000000"/>
                  </a:solidFill>
                </a:uFill>
              </a:rPr>
              <a:t>o</a:t>
            </a:r>
            <a:r>
              <a:rPr dirty="0" u="sng" sz="2450" spc="40">
                <a:uFill>
                  <a:solidFill>
                    <a:srgbClr val="000000"/>
                  </a:solidFill>
                </a:uFill>
              </a:rPr>
              <a:t>¨ding</a:t>
            </a:r>
            <a:r>
              <a:rPr dirty="0" u="none" sz="2450" spc="40"/>
              <a:t>er’s</a:t>
            </a:r>
            <a:r>
              <a:rPr dirty="0" u="none" sz="2450" spc="240"/>
              <a:t> </a:t>
            </a:r>
            <a:r>
              <a:rPr dirty="0" u="none" sz="2450"/>
              <a:t>equation</a:t>
            </a:r>
            <a:r>
              <a:rPr dirty="0" u="none" sz="2450" spc="235"/>
              <a:t> </a:t>
            </a:r>
            <a:r>
              <a:rPr dirty="0" u="none" sz="2450"/>
              <a:t>for</a:t>
            </a:r>
            <a:r>
              <a:rPr dirty="0" u="none" sz="2450" spc="240"/>
              <a:t> </a:t>
            </a:r>
            <a:r>
              <a:rPr dirty="0" u="none" sz="2450"/>
              <a:t>the</a:t>
            </a:r>
            <a:r>
              <a:rPr dirty="0" u="none" sz="2450" spc="240"/>
              <a:t> </a:t>
            </a:r>
            <a:r>
              <a:rPr dirty="0" u="none" sz="2450"/>
              <a:t>finite</a:t>
            </a:r>
            <a:r>
              <a:rPr dirty="0" u="none" sz="2450" spc="235"/>
              <a:t> </a:t>
            </a:r>
            <a:r>
              <a:rPr dirty="0" u="none" sz="2450" spc="40"/>
              <a:t>s</a:t>
            </a:r>
            <a:r>
              <a:rPr dirty="0" u="none" sz="2450" spc="-555"/>
              <a:t>q</a:t>
            </a:r>
            <a:r>
              <a:rPr dirty="0" u="none" baseline="-18140" sz="3675" spc="-1695">
                <a:latin typeface="Cambria"/>
                <a:cs typeface="Cambria"/>
              </a:rPr>
              <a:t>√</a:t>
            </a:r>
            <a:r>
              <a:rPr dirty="0" u="none" sz="2450" spc="40"/>
              <a:t>u</a:t>
            </a:r>
            <a:r>
              <a:rPr dirty="0" u="sng" sz="2450" spc="40">
                <a:uFill>
                  <a:solidFill>
                    <a:srgbClr val="000000"/>
                  </a:solidFill>
                </a:uFill>
              </a:rPr>
              <a:t>are</a:t>
            </a:r>
            <a:r>
              <a:rPr dirty="0" u="sng" sz="2450" spc="240">
                <a:uFill>
                  <a:solidFill>
                    <a:srgbClr val="000000"/>
                  </a:solidFill>
                </a:uFill>
              </a:rPr>
              <a:t> </a:t>
            </a:r>
            <a:r>
              <a:rPr dirty="0" u="sng" sz="2450" spc="-20">
                <a:uFill>
                  <a:solidFill>
                    <a:srgbClr val="000000"/>
                  </a:solidFill>
                </a:uFill>
              </a:rPr>
              <a:t>well</a:t>
            </a:r>
            <a:r>
              <a:rPr dirty="0" u="sng" sz="2450">
                <a:uFill>
                  <a:solidFill>
                    <a:srgbClr val="000000"/>
                  </a:solidFill>
                </a:uFill>
              </a:rPr>
              <a:t>	</a:t>
            </a:r>
            <a:endParaRPr sz="2450">
              <a:latin typeface="Cambria"/>
              <a:cs typeface="Cambria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93419" y="1645359"/>
            <a:ext cx="7084059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  <a:tabLst>
                <a:tab pos="2155190" algn="l"/>
              </a:tabLst>
            </a:pPr>
            <a:r>
              <a:rPr dirty="0" sz="2450" spc="-55">
                <a:latin typeface="Times New Roman"/>
                <a:cs typeface="Times New Roman"/>
              </a:rPr>
              <a:t>looked</a:t>
            </a:r>
            <a:r>
              <a:rPr dirty="0" sz="2450" spc="-120">
                <a:latin typeface="Times New Roman"/>
                <a:cs typeface="Times New Roman"/>
              </a:rPr>
              <a:t> </a:t>
            </a:r>
            <a:r>
              <a:rPr dirty="0" sz="2450" spc="-80">
                <a:latin typeface="Times New Roman"/>
                <a:cs typeface="Times New Roman"/>
              </a:rPr>
              <a:t>like</a:t>
            </a:r>
            <a:r>
              <a:rPr dirty="0" sz="2450" spc="-120">
                <a:latin typeface="Times New Roman"/>
                <a:cs typeface="Times New Roman"/>
              </a:rPr>
              <a:t> </a:t>
            </a:r>
            <a:r>
              <a:rPr dirty="0" sz="2450" spc="215" i="1">
                <a:latin typeface="Times New Roman"/>
                <a:cs typeface="Times New Roman"/>
              </a:rPr>
              <a:t>e</a:t>
            </a:r>
            <a:r>
              <a:rPr dirty="0" baseline="24390" sz="3075" spc="322">
                <a:latin typeface="Cambria"/>
                <a:cs typeface="Cambria"/>
              </a:rPr>
              <a:t>−</a:t>
            </a:r>
            <a:r>
              <a:rPr dirty="0" baseline="24390" sz="3075" spc="322" i="1">
                <a:latin typeface="Times New Roman"/>
                <a:cs typeface="Times New Roman"/>
              </a:rPr>
              <a:t>x</a:t>
            </a:r>
            <a:r>
              <a:rPr dirty="0" baseline="24390" sz="3075" i="1">
                <a:latin typeface="Times New Roman"/>
                <a:cs typeface="Times New Roman"/>
              </a:rPr>
              <a:t>	</a:t>
            </a:r>
            <a:r>
              <a:rPr dirty="0" baseline="24390" sz="3075" spc="157">
                <a:latin typeface="Times New Roman"/>
                <a:cs typeface="Times New Roman"/>
              </a:rPr>
              <a:t>2</a:t>
            </a:r>
            <a:r>
              <a:rPr dirty="0" baseline="24390" sz="3075" spc="157" i="1">
                <a:latin typeface="Times New Roman"/>
                <a:cs typeface="Times New Roman"/>
              </a:rPr>
              <a:t>m</a:t>
            </a:r>
            <a:r>
              <a:rPr dirty="0" baseline="24390" sz="3075" spc="157">
                <a:latin typeface="Times New Roman"/>
                <a:cs typeface="Times New Roman"/>
              </a:rPr>
              <a:t>(</a:t>
            </a:r>
            <a:r>
              <a:rPr dirty="0" baseline="24390" sz="3075" spc="157" i="1">
                <a:latin typeface="Times New Roman"/>
                <a:cs typeface="Times New Roman"/>
              </a:rPr>
              <a:t>U</a:t>
            </a:r>
            <a:r>
              <a:rPr dirty="0" baseline="16339" sz="2550" spc="157">
                <a:latin typeface="Times New Roman"/>
                <a:cs typeface="Times New Roman"/>
              </a:rPr>
              <a:t>0</a:t>
            </a:r>
            <a:r>
              <a:rPr dirty="0" baseline="24390" sz="3075" spc="157">
                <a:latin typeface="Cambria"/>
                <a:cs typeface="Cambria"/>
              </a:rPr>
              <a:t>−</a:t>
            </a:r>
            <a:r>
              <a:rPr dirty="0" baseline="24390" sz="3075" spc="157" i="1">
                <a:latin typeface="Times New Roman"/>
                <a:cs typeface="Times New Roman"/>
              </a:rPr>
              <a:t>E</a:t>
            </a:r>
            <a:r>
              <a:rPr dirty="0" baseline="24390" sz="3075" spc="157">
                <a:latin typeface="Times New Roman"/>
                <a:cs typeface="Times New Roman"/>
              </a:rPr>
              <a:t>)</a:t>
            </a:r>
            <a:r>
              <a:rPr dirty="0" baseline="24390" sz="3075" spc="157" i="1">
                <a:latin typeface="Times New Roman"/>
                <a:cs typeface="Times New Roman"/>
              </a:rPr>
              <a:t>/</a:t>
            </a:r>
            <a:r>
              <a:rPr dirty="0" baseline="24390" sz="3075" spc="157">
                <a:latin typeface="Lucida Sans Unicode"/>
                <a:cs typeface="Lucida Sans Unicode"/>
              </a:rPr>
              <a:t>ℏ</a:t>
            </a:r>
            <a:r>
              <a:rPr dirty="0" baseline="24390" sz="3075" spc="-127">
                <a:latin typeface="Lucida Sans Unicode"/>
                <a:cs typeface="Lucida Sans Unicod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-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100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region</a:t>
            </a:r>
            <a:r>
              <a:rPr dirty="0" sz="2450" spc="-110">
                <a:latin typeface="Times New Roman"/>
                <a:cs typeface="Times New Roman"/>
              </a:rPr>
              <a:t> </a:t>
            </a:r>
            <a:r>
              <a:rPr dirty="0" sz="2450" spc="280" i="1">
                <a:latin typeface="Times New Roman"/>
                <a:cs typeface="Times New Roman"/>
              </a:rPr>
              <a:t>x</a:t>
            </a:r>
            <a:r>
              <a:rPr dirty="0" sz="2450" spc="110" i="1">
                <a:latin typeface="Times New Roman"/>
                <a:cs typeface="Times New Roman"/>
              </a:rPr>
              <a:t> </a:t>
            </a:r>
            <a:r>
              <a:rPr dirty="0" sz="2450" spc="555">
                <a:latin typeface="Cambria"/>
                <a:cs typeface="Cambria"/>
              </a:rPr>
              <a:t>≥</a:t>
            </a:r>
            <a:r>
              <a:rPr dirty="0" sz="2450" spc="180">
                <a:latin typeface="Cambria"/>
                <a:cs typeface="Cambria"/>
              </a:rPr>
              <a:t> </a:t>
            </a:r>
            <a:r>
              <a:rPr dirty="0" sz="2450" spc="140" i="1">
                <a:latin typeface="Times New Roman"/>
                <a:cs typeface="Times New Roman"/>
              </a:rPr>
              <a:t>L</a:t>
            </a:r>
            <a:r>
              <a:rPr dirty="0" sz="2450" spc="140">
                <a:latin typeface="Times New Roman"/>
                <a:cs typeface="Times New Roman"/>
              </a:rPr>
              <a:t>,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spc="105" i="1">
                <a:latin typeface="Times New Roman"/>
                <a:cs typeface="Times New Roman"/>
              </a:rPr>
              <a:t>e</a:t>
            </a:r>
            <a:r>
              <a:rPr dirty="0" baseline="24390" sz="3075" spc="157" i="1">
                <a:latin typeface="Times New Roman"/>
                <a:cs typeface="Times New Roman"/>
              </a:rPr>
              <a:t>x</a:t>
            </a:r>
            <a:endParaRPr baseline="24390" sz="3075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7963560" y="1583505"/>
            <a:ext cx="156845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</a:pPr>
            <a:r>
              <a:rPr dirty="0" sz="2050" spc="95">
                <a:latin typeface="Times New Roman"/>
                <a:cs typeface="Times New Roman"/>
              </a:rPr>
              <a:t>2</a:t>
            </a:r>
            <a:r>
              <a:rPr dirty="0" sz="2050" spc="95" i="1">
                <a:latin typeface="Times New Roman"/>
                <a:cs typeface="Times New Roman"/>
              </a:rPr>
              <a:t>m</a:t>
            </a:r>
            <a:r>
              <a:rPr dirty="0" sz="2050" spc="95">
                <a:latin typeface="Times New Roman"/>
                <a:cs typeface="Times New Roman"/>
              </a:rPr>
              <a:t>(</a:t>
            </a:r>
            <a:r>
              <a:rPr dirty="0" sz="2050" spc="95" i="1">
                <a:latin typeface="Times New Roman"/>
                <a:cs typeface="Times New Roman"/>
              </a:rPr>
              <a:t>U</a:t>
            </a:r>
            <a:r>
              <a:rPr dirty="0" baseline="-13071" sz="2550" spc="142">
                <a:latin typeface="Times New Roman"/>
                <a:cs typeface="Times New Roman"/>
              </a:rPr>
              <a:t>0</a:t>
            </a:r>
            <a:r>
              <a:rPr dirty="0" sz="2050" spc="95">
                <a:latin typeface="Cambria"/>
                <a:cs typeface="Cambria"/>
              </a:rPr>
              <a:t>−</a:t>
            </a:r>
            <a:r>
              <a:rPr dirty="0" sz="2050" spc="95" i="1">
                <a:latin typeface="Times New Roman"/>
                <a:cs typeface="Times New Roman"/>
              </a:rPr>
              <a:t>E</a:t>
            </a:r>
            <a:r>
              <a:rPr dirty="0" sz="2050" spc="95">
                <a:latin typeface="Times New Roman"/>
                <a:cs typeface="Times New Roman"/>
              </a:rPr>
              <a:t>)</a:t>
            </a:r>
            <a:r>
              <a:rPr dirty="0" sz="2050" spc="95" i="1">
                <a:latin typeface="Times New Roman"/>
                <a:cs typeface="Times New Roman"/>
              </a:rPr>
              <a:t>/</a:t>
            </a:r>
            <a:r>
              <a:rPr dirty="0" sz="2050" spc="95">
                <a:latin typeface="Lucida Sans Unicode"/>
                <a:cs typeface="Lucida Sans Unicode"/>
              </a:rPr>
              <a:t>ℏ</a:t>
            </a:r>
            <a:endParaRPr sz="2050">
              <a:latin typeface="Lucida Sans Unicode"/>
              <a:cs typeface="Lucida Sans Unicode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707745" y="2024937"/>
            <a:ext cx="8363584" cy="451548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23495" marR="101600">
              <a:lnSpc>
                <a:spcPct val="101699"/>
              </a:lnSpc>
              <a:spcBef>
                <a:spcPts val="75"/>
              </a:spcBef>
              <a:tabLst>
                <a:tab pos="1360805" algn="l"/>
              </a:tabLst>
            </a:pP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-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region</a:t>
            </a:r>
            <a:r>
              <a:rPr dirty="0" sz="2450" spc="-90">
                <a:latin typeface="Times New Roman"/>
                <a:cs typeface="Times New Roman"/>
              </a:rPr>
              <a:t> </a:t>
            </a:r>
            <a:r>
              <a:rPr dirty="0" sz="2450" spc="280" i="1">
                <a:latin typeface="Times New Roman"/>
                <a:cs typeface="Times New Roman"/>
              </a:rPr>
              <a:t>x</a:t>
            </a:r>
            <a:r>
              <a:rPr dirty="0" sz="2450" spc="105" i="1">
                <a:latin typeface="Times New Roman"/>
                <a:cs typeface="Times New Roman"/>
              </a:rPr>
              <a:t> </a:t>
            </a:r>
            <a:r>
              <a:rPr dirty="0" sz="2450" spc="555">
                <a:latin typeface="Cambria"/>
                <a:cs typeface="Cambria"/>
              </a:rPr>
              <a:t>≤</a:t>
            </a:r>
            <a:r>
              <a:rPr dirty="0" sz="2450" spc="180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0.</a:t>
            </a:r>
            <a:r>
              <a:rPr dirty="0" sz="2450" spc="3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Why</a:t>
            </a:r>
            <a:r>
              <a:rPr dirty="0" sz="2450" spc="-9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wasn’t</a:t>
            </a:r>
            <a:r>
              <a:rPr dirty="0" sz="2450" spc="-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there</a:t>
            </a:r>
            <a:r>
              <a:rPr dirty="0" sz="2450" spc="-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9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negative-</a:t>
            </a:r>
            <a:r>
              <a:rPr dirty="0" sz="2450" spc="-10">
                <a:latin typeface="Times New Roman"/>
                <a:cs typeface="Times New Roman"/>
              </a:rPr>
              <a:t>exponential</a:t>
            </a:r>
            <a:r>
              <a:rPr dirty="0" sz="2450" spc="-9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term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280" i="1">
                <a:latin typeface="Times New Roman"/>
                <a:cs typeface="Times New Roman"/>
              </a:rPr>
              <a:t>x</a:t>
            </a:r>
            <a:r>
              <a:rPr dirty="0" sz="2450" spc="70" i="1">
                <a:latin typeface="Times New Roman"/>
                <a:cs typeface="Times New Roman"/>
              </a:rPr>
              <a:t> </a:t>
            </a:r>
            <a:r>
              <a:rPr dirty="0" sz="2450" spc="555">
                <a:latin typeface="Cambria"/>
                <a:cs typeface="Cambria"/>
              </a:rPr>
              <a:t>≤</a:t>
            </a:r>
            <a:r>
              <a:rPr dirty="0" sz="2450" spc="145">
                <a:latin typeface="Cambria"/>
                <a:cs typeface="Cambria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0?</a:t>
            </a:r>
            <a:r>
              <a:rPr dirty="0" sz="2450">
                <a:latin typeface="Times New Roman"/>
                <a:cs typeface="Times New Roman"/>
              </a:rPr>
              <a:t>	(Choose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one.)</a:t>
            </a:r>
            <a:endParaRPr sz="2450">
              <a:latin typeface="Times New Roman"/>
              <a:cs typeface="Times New Roman"/>
            </a:endParaRPr>
          </a:p>
          <a:p>
            <a:pPr algn="just" marL="393700" marR="102235" indent="-370205">
              <a:lnSpc>
                <a:spcPct val="101699"/>
              </a:lnSpc>
              <a:spcBef>
                <a:spcPts val="159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A </a:t>
            </a:r>
            <a:r>
              <a:rPr dirty="0" sz="2450" spc="-25">
                <a:latin typeface="Times New Roman"/>
                <a:cs typeface="Times New Roman"/>
              </a:rPr>
              <a:t>negative-</a:t>
            </a:r>
            <a:r>
              <a:rPr dirty="0" sz="2450">
                <a:latin typeface="Times New Roman"/>
                <a:cs typeface="Times New Roman"/>
              </a:rPr>
              <a:t>exponential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term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would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 be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normalizable</a:t>
            </a:r>
            <a:r>
              <a:rPr dirty="0" sz="2450">
                <a:latin typeface="Times New Roman"/>
                <a:cs typeface="Times New Roman"/>
              </a:rPr>
              <a:t> in </a:t>
            </a:r>
            <a:r>
              <a:rPr dirty="0" sz="2450" spc="95">
                <a:latin typeface="Times New Roman"/>
                <a:cs typeface="Times New Roman"/>
              </a:rPr>
              <a:t>that </a:t>
            </a:r>
            <a:r>
              <a:rPr dirty="0" sz="2450" spc="95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region.</a:t>
            </a:r>
            <a:endParaRPr sz="2450">
              <a:latin typeface="Times New Roman"/>
              <a:cs typeface="Times New Roman"/>
            </a:endParaRPr>
          </a:p>
          <a:p>
            <a:pPr algn="just" marL="393700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 spc="-75">
                <a:latin typeface="Times New Roman"/>
                <a:cs typeface="Times New Roman"/>
              </a:rPr>
              <a:t>A</a:t>
            </a:r>
            <a:r>
              <a:rPr dirty="0" sz="2450" spc="-12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negative-</a:t>
            </a:r>
            <a:r>
              <a:rPr dirty="0" sz="2450" spc="-15">
                <a:latin typeface="Times New Roman"/>
                <a:cs typeface="Times New Roman"/>
              </a:rPr>
              <a:t>exponential</a:t>
            </a:r>
            <a:r>
              <a:rPr dirty="0" sz="2450" spc="-125">
                <a:latin typeface="Times New Roman"/>
                <a:cs typeface="Times New Roman"/>
              </a:rPr>
              <a:t> </a:t>
            </a:r>
            <a:r>
              <a:rPr dirty="0" sz="2450" spc="40">
                <a:latin typeface="Times New Roman"/>
                <a:cs typeface="Times New Roman"/>
              </a:rPr>
              <a:t>term</a:t>
            </a:r>
            <a:r>
              <a:rPr dirty="0" sz="2450" spc="-125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would</a:t>
            </a:r>
            <a:r>
              <a:rPr dirty="0" sz="2450" spc="-120">
                <a:latin typeface="Times New Roman"/>
                <a:cs typeface="Times New Roman"/>
              </a:rPr>
              <a:t> </a:t>
            </a:r>
            <a:r>
              <a:rPr dirty="0" sz="2450" spc="40">
                <a:latin typeface="Times New Roman"/>
                <a:cs typeface="Times New Roman"/>
              </a:rPr>
              <a:t>not</a:t>
            </a:r>
            <a:r>
              <a:rPr dirty="0" sz="2450" spc="-125">
                <a:latin typeface="Times New Roman"/>
                <a:cs typeface="Times New Roman"/>
              </a:rPr>
              <a:t> </a:t>
            </a:r>
            <a:r>
              <a:rPr dirty="0" sz="2450" spc="-80">
                <a:latin typeface="Times New Roman"/>
                <a:cs typeface="Times New Roman"/>
              </a:rPr>
              <a:t>solve</a:t>
            </a:r>
            <a:r>
              <a:rPr dirty="0" sz="2450" spc="-1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</a:t>
            </a:r>
            <a:r>
              <a:rPr dirty="0" sz="2450" spc="-85">
                <a:latin typeface="Times New Roman"/>
                <a:cs typeface="Times New Roman"/>
              </a:rPr>
              <a:t>c</a:t>
            </a:r>
            <a:r>
              <a:rPr dirty="0" sz="2450" spc="-10">
                <a:latin typeface="Times New Roman"/>
                <a:cs typeface="Times New Roman"/>
              </a:rPr>
              <a:t>hr</a:t>
            </a:r>
            <a:r>
              <a:rPr dirty="0" sz="2450" spc="-1245">
                <a:latin typeface="Times New Roman"/>
                <a:cs typeface="Times New Roman"/>
              </a:rPr>
              <a:t>o</a:t>
            </a:r>
            <a:r>
              <a:rPr dirty="0" sz="2450" spc="-10">
                <a:latin typeface="Times New Roman"/>
                <a:cs typeface="Times New Roman"/>
              </a:rPr>
              <a:t>¨dinger’s</a:t>
            </a:r>
            <a:r>
              <a:rPr dirty="0" sz="2450" spc="-12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equa-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15">
                <a:latin typeface="Times New Roman"/>
                <a:cs typeface="Times New Roman"/>
              </a:rPr>
              <a:t>	</a:t>
            </a:r>
            <a:r>
              <a:rPr dirty="0" sz="2450" spc="15">
                <a:latin typeface="Times New Roman"/>
                <a:cs typeface="Times New Roman"/>
              </a:rPr>
              <a:t>tion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region.</a:t>
            </a:r>
            <a:endParaRPr sz="2450">
              <a:latin typeface="Times New Roman"/>
              <a:cs typeface="Times New Roman"/>
            </a:endParaRPr>
          </a:p>
          <a:p>
            <a:pPr algn="just" marL="393700" marR="10160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44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negative-</a:t>
            </a:r>
            <a:r>
              <a:rPr dirty="0" sz="2450">
                <a:latin typeface="Times New Roman"/>
                <a:cs typeface="Times New Roman"/>
              </a:rPr>
              <a:t>exponential</a:t>
            </a:r>
            <a:r>
              <a:rPr dirty="0" sz="2450" spc="4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term</a:t>
            </a:r>
            <a:r>
              <a:rPr dirty="0" sz="2450" spc="4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would</a:t>
            </a:r>
            <a:r>
              <a:rPr dirty="0" sz="2450" spc="4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4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45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able</a:t>
            </a:r>
            <a:r>
              <a:rPr dirty="0" sz="2450" spc="4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4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meet</a:t>
            </a:r>
            <a:r>
              <a:rPr dirty="0" sz="2450" spc="45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boundary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conditions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both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continuity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differentiability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95">
                <a:latin typeface="Times New Roman"/>
                <a:cs typeface="Times New Roman"/>
              </a:rPr>
              <a:t>at </a:t>
            </a:r>
            <a:r>
              <a:rPr dirty="0" sz="2450" spc="95">
                <a:latin typeface="Times New Roman"/>
                <a:cs typeface="Times New Roman"/>
              </a:rPr>
              <a:t>	</a:t>
            </a:r>
            <a:r>
              <a:rPr dirty="0" sz="2450" spc="280" i="1">
                <a:latin typeface="Times New Roman"/>
                <a:cs typeface="Times New Roman"/>
              </a:rPr>
              <a:t>x</a:t>
            </a:r>
            <a:r>
              <a:rPr dirty="0" sz="2450" spc="75" i="1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0.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12584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5.4.</a:t>
            </a:r>
            <a:r>
              <a:rPr dirty="0" sz="1200" spc="19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OTHER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BOUND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00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The</a:t>
            </a:r>
            <a:r>
              <a:rPr dirty="0" spc="-30"/>
              <a:t> </a:t>
            </a:r>
            <a:r>
              <a:rPr dirty="0" spc="-40"/>
              <a:t>figure</a:t>
            </a:r>
            <a:r>
              <a:rPr dirty="0" spc="-30"/>
              <a:t> </a:t>
            </a:r>
            <a:r>
              <a:rPr dirty="0" spc="-50"/>
              <a:t>below</a:t>
            </a:r>
            <a:r>
              <a:rPr dirty="0" spc="-25"/>
              <a:t> </a:t>
            </a:r>
            <a:r>
              <a:rPr dirty="0" spc="-65"/>
              <a:t>shows</a:t>
            </a:r>
            <a:r>
              <a:rPr dirty="0" spc="-35"/>
              <a:t> </a:t>
            </a:r>
            <a:r>
              <a:rPr dirty="0"/>
              <a:t>a</a:t>
            </a:r>
            <a:r>
              <a:rPr dirty="0" spc="-30"/>
              <a:t> </a:t>
            </a:r>
            <a:r>
              <a:rPr dirty="0" spc="-35"/>
              <a:t>wavefunction</a:t>
            </a:r>
            <a:r>
              <a:rPr dirty="0" spc="-25"/>
              <a:t> </a:t>
            </a:r>
            <a:r>
              <a:rPr dirty="0" spc="114"/>
              <a:t>that</a:t>
            </a:r>
            <a:r>
              <a:rPr dirty="0" spc="-35"/>
              <a:t> satisfies</a:t>
            </a:r>
            <a:r>
              <a:rPr dirty="0" spc="-30"/>
              <a:t> </a:t>
            </a:r>
            <a:r>
              <a:rPr dirty="0" spc="10"/>
              <a:t>S</a:t>
            </a:r>
            <a:r>
              <a:rPr dirty="0" spc="-65"/>
              <a:t>c</a:t>
            </a:r>
            <a:r>
              <a:rPr dirty="0" spc="10"/>
              <a:t>hr</a:t>
            </a:r>
            <a:r>
              <a:rPr dirty="0" spc="-1225"/>
              <a:t>o</a:t>
            </a:r>
            <a:r>
              <a:rPr dirty="0" spc="10"/>
              <a:t>¨dinger’s</a:t>
            </a:r>
            <a:r>
              <a:rPr dirty="0" spc="-85"/>
              <a:t> </a:t>
            </a:r>
            <a:r>
              <a:rPr dirty="0"/>
              <a:t>equation</a:t>
            </a:r>
            <a:r>
              <a:rPr dirty="0" spc="85"/>
              <a:t> </a:t>
            </a:r>
            <a:r>
              <a:rPr dirty="0"/>
              <a:t>inside</a:t>
            </a:r>
            <a:r>
              <a:rPr dirty="0" spc="85"/>
              <a:t> </a:t>
            </a:r>
            <a:r>
              <a:rPr dirty="0"/>
              <a:t>and</a:t>
            </a:r>
            <a:r>
              <a:rPr dirty="0" spc="85"/>
              <a:t> </a:t>
            </a:r>
            <a:r>
              <a:rPr dirty="0"/>
              <a:t>outside</a:t>
            </a:r>
            <a:r>
              <a:rPr dirty="0" spc="85"/>
              <a:t> </a:t>
            </a:r>
            <a:r>
              <a:rPr dirty="0"/>
              <a:t>a</a:t>
            </a:r>
            <a:r>
              <a:rPr dirty="0" spc="85"/>
              <a:t> </a:t>
            </a:r>
            <a:r>
              <a:rPr dirty="0"/>
              <a:t>finite</a:t>
            </a:r>
            <a:r>
              <a:rPr dirty="0" spc="85"/>
              <a:t> </a:t>
            </a:r>
            <a:r>
              <a:rPr dirty="0"/>
              <a:t>square</a:t>
            </a:r>
            <a:r>
              <a:rPr dirty="0" spc="85"/>
              <a:t> </a:t>
            </a:r>
            <a:r>
              <a:rPr dirty="0"/>
              <a:t>well.</a:t>
            </a:r>
            <a:r>
              <a:rPr dirty="0" spc="345"/>
              <a:t> </a:t>
            </a:r>
            <a:r>
              <a:rPr dirty="0"/>
              <a:t>Why</a:t>
            </a:r>
            <a:r>
              <a:rPr dirty="0" spc="85"/>
              <a:t> </a:t>
            </a:r>
            <a:r>
              <a:rPr dirty="0"/>
              <a:t>is</a:t>
            </a:r>
            <a:r>
              <a:rPr dirty="0" spc="85"/>
              <a:t> </a:t>
            </a:r>
            <a:r>
              <a:rPr dirty="0" spc="65"/>
              <a:t>it</a:t>
            </a:r>
            <a:r>
              <a:rPr dirty="0" spc="85"/>
              <a:t> </a:t>
            </a:r>
            <a:r>
              <a:rPr dirty="0"/>
              <a:t>not</a:t>
            </a:r>
            <a:r>
              <a:rPr dirty="0" spc="85"/>
              <a:t> </a:t>
            </a:r>
            <a:r>
              <a:rPr dirty="0" spc="-25"/>
              <a:t>an </a:t>
            </a:r>
            <a:r>
              <a:rPr dirty="0"/>
              <a:t>energy</a:t>
            </a:r>
            <a:r>
              <a:rPr dirty="0" spc="40"/>
              <a:t> </a:t>
            </a:r>
            <a:r>
              <a:rPr dirty="0"/>
              <a:t>eigenstate</a:t>
            </a:r>
            <a:r>
              <a:rPr dirty="0" spc="45"/>
              <a:t> </a:t>
            </a:r>
            <a:r>
              <a:rPr dirty="0"/>
              <a:t>of</a:t>
            </a:r>
            <a:r>
              <a:rPr dirty="0" spc="40"/>
              <a:t> </a:t>
            </a:r>
            <a:r>
              <a:rPr dirty="0"/>
              <a:t>this</a:t>
            </a:r>
            <a:r>
              <a:rPr dirty="0" spc="35"/>
              <a:t> </a:t>
            </a:r>
            <a:r>
              <a:rPr dirty="0"/>
              <a:t>system?</a:t>
            </a:r>
            <a:r>
              <a:rPr dirty="0" spc="270"/>
              <a:t> </a:t>
            </a:r>
            <a:r>
              <a:rPr dirty="0"/>
              <a:t>(Choose</a:t>
            </a:r>
            <a:r>
              <a:rPr dirty="0" spc="40"/>
              <a:t> </a:t>
            </a:r>
            <a:r>
              <a:rPr dirty="0" spc="-10"/>
              <a:t>one.)</a:t>
            </a: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11867" y="2860110"/>
            <a:ext cx="2468964" cy="990050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715137" y="4281315"/>
            <a:ext cx="8257540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continuous.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differentiable.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normalizable.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is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valid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wavefunction,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is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state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-105">
                <a:latin typeface="Times New Roman"/>
                <a:cs typeface="Times New Roman"/>
              </a:rPr>
              <a:t>of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definite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energy.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12584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5.4.</a:t>
            </a:r>
            <a:r>
              <a:rPr dirty="0" sz="1200" spc="19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OTHER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BOUND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00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The</a:t>
            </a:r>
            <a:r>
              <a:rPr dirty="0" spc="-30"/>
              <a:t> </a:t>
            </a:r>
            <a:r>
              <a:rPr dirty="0" spc="-40"/>
              <a:t>figure</a:t>
            </a:r>
            <a:r>
              <a:rPr dirty="0" spc="-30"/>
              <a:t> </a:t>
            </a:r>
            <a:r>
              <a:rPr dirty="0" spc="-50"/>
              <a:t>below</a:t>
            </a:r>
            <a:r>
              <a:rPr dirty="0" spc="-25"/>
              <a:t> </a:t>
            </a:r>
            <a:r>
              <a:rPr dirty="0" spc="-65"/>
              <a:t>shows</a:t>
            </a:r>
            <a:r>
              <a:rPr dirty="0" spc="-35"/>
              <a:t> </a:t>
            </a:r>
            <a:r>
              <a:rPr dirty="0"/>
              <a:t>a</a:t>
            </a:r>
            <a:r>
              <a:rPr dirty="0" spc="-30"/>
              <a:t> </a:t>
            </a:r>
            <a:r>
              <a:rPr dirty="0" spc="-35"/>
              <a:t>wavefunction</a:t>
            </a:r>
            <a:r>
              <a:rPr dirty="0" spc="-25"/>
              <a:t> </a:t>
            </a:r>
            <a:r>
              <a:rPr dirty="0" spc="114"/>
              <a:t>that</a:t>
            </a:r>
            <a:r>
              <a:rPr dirty="0" spc="-35"/>
              <a:t> satisfies</a:t>
            </a:r>
            <a:r>
              <a:rPr dirty="0" spc="-30"/>
              <a:t> </a:t>
            </a:r>
            <a:r>
              <a:rPr dirty="0" spc="10"/>
              <a:t>S</a:t>
            </a:r>
            <a:r>
              <a:rPr dirty="0" spc="-65"/>
              <a:t>c</a:t>
            </a:r>
            <a:r>
              <a:rPr dirty="0" spc="10"/>
              <a:t>hr</a:t>
            </a:r>
            <a:r>
              <a:rPr dirty="0" spc="-1225"/>
              <a:t>o</a:t>
            </a:r>
            <a:r>
              <a:rPr dirty="0" spc="10"/>
              <a:t>¨dinger’s</a:t>
            </a:r>
            <a:r>
              <a:rPr dirty="0" spc="-85"/>
              <a:t> </a:t>
            </a:r>
            <a:r>
              <a:rPr dirty="0"/>
              <a:t>equation</a:t>
            </a:r>
            <a:r>
              <a:rPr dirty="0" spc="85"/>
              <a:t> </a:t>
            </a:r>
            <a:r>
              <a:rPr dirty="0"/>
              <a:t>inside</a:t>
            </a:r>
            <a:r>
              <a:rPr dirty="0" spc="85"/>
              <a:t> </a:t>
            </a:r>
            <a:r>
              <a:rPr dirty="0"/>
              <a:t>and</a:t>
            </a:r>
            <a:r>
              <a:rPr dirty="0" spc="85"/>
              <a:t> </a:t>
            </a:r>
            <a:r>
              <a:rPr dirty="0"/>
              <a:t>outside</a:t>
            </a:r>
            <a:r>
              <a:rPr dirty="0" spc="85"/>
              <a:t> </a:t>
            </a:r>
            <a:r>
              <a:rPr dirty="0"/>
              <a:t>a</a:t>
            </a:r>
            <a:r>
              <a:rPr dirty="0" spc="85"/>
              <a:t> </a:t>
            </a:r>
            <a:r>
              <a:rPr dirty="0"/>
              <a:t>finite</a:t>
            </a:r>
            <a:r>
              <a:rPr dirty="0" spc="85"/>
              <a:t> </a:t>
            </a:r>
            <a:r>
              <a:rPr dirty="0"/>
              <a:t>square</a:t>
            </a:r>
            <a:r>
              <a:rPr dirty="0" spc="85"/>
              <a:t> </a:t>
            </a:r>
            <a:r>
              <a:rPr dirty="0"/>
              <a:t>well.</a:t>
            </a:r>
            <a:r>
              <a:rPr dirty="0" spc="345"/>
              <a:t> </a:t>
            </a:r>
            <a:r>
              <a:rPr dirty="0"/>
              <a:t>Why</a:t>
            </a:r>
            <a:r>
              <a:rPr dirty="0" spc="85"/>
              <a:t> </a:t>
            </a:r>
            <a:r>
              <a:rPr dirty="0"/>
              <a:t>is</a:t>
            </a:r>
            <a:r>
              <a:rPr dirty="0" spc="85"/>
              <a:t> </a:t>
            </a:r>
            <a:r>
              <a:rPr dirty="0" spc="65"/>
              <a:t>it</a:t>
            </a:r>
            <a:r>
              <a:rPr dirty="0" spc="85"/>
              <a:t> </a:t>
            </a:r>
            <a:r>
              <a:rPr dirty="0"/>
              <a:t>not</a:t>
            </a:r>
            <a:r>
              <a:rPr dirty="0" spc="85"/>
              <a:t> </a:t>
            </a:r>
            <a:r>
              <a:rPr dirty="0" spc="-25"/>
              <a:t>an </a:t>
            </a:r>
            <a:r>
              <a:rPr dirty="0"/>
              <a:t>energy</a:t>
            </a:r>
            <a:r>
              <a:rPr dirty="0" spc="40"/>
              <a:t> </a:t>
            </a:r>
            <a:r>
              <a:rPr dirty="0"/>
              <a:t>eigenstate</a:t>
            </a:r>
            <a:r>
              <a:rPr dirty="0" spc="45"/>
              <a:t> </a:t>
            </a:r>
            <a:r>
              <a:rPr dirty="0"/>
              <a:t>of</a:t>
            </a:r>
            <a:r>
              <a:rPr dirty="0" spc="40"/>
              <a:t> </a:t>
            </a:r>
            <a:r>
              <a:rPr dirty="0"/>
              <a:t>this</a:t>
            </a:r>
            <a:r>
              <a:rPr dirty="0" spc="35"/>
              <a:t> </a:t>
            </a:r>
            <a:r>
              <a:rPr dirty="0"/>
              <a:t>system?</a:t>
            </a:r>
            <a:r>
              <a:rPr dirty="0" spc="270"/>
              <a:t> </a:t>
            </a:r>
            <a:r>
              <a:rPr dirty="0"/>
              <a:t>(Choose</a:t>
            </a:r>
            <a:r>
              <a:rPr dirty="0" spc="40"/>
              <a:t> </a:t>
            </a:r>
            <a:r>
              <a:rPr dirty="0" spc="-10"/>
              <a:t>one.)</a:t>
            </a: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11867" y="2860110"/>
            <a:ext cx="2468964" cy="990050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707758" y="4281315"/>
            <a:ext cx="8264525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continuous.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differentiable.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normalizable.</a:t>
            </a:r>
            <a:endParaRPr sz="2450">
              <a:latin typeface="Times New Roman"/>
              <a:cs typeface="Times New Roman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is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valid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wavefunction,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is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state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-105">
                <a:latin typeface="Times New Roman"/>
                <a:cs typeface="Times New Roman"/>
              </a:rPr>
              <a:t>of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definite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energy.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12584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5.4.</a:t>
            </a:r>
            <a:r>
              <a:rPr dirty="0" sz="1200" spc="19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OTHER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BOUND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3228975" algn="l"/>
              </a:tabLst>
            </a:pPr>
            <a:r>
              <a:rPr dirty="0"/>
              <a:t>When</a:t>
            </a:r>
            <a:r>
              <a:rPr dirty="0" spc="-25"/>
              <a:t> </a:t>
            </a:r>
            <a:r>
              <a:rPr dirty="0" spc="-30"/>
              <a:t>does </a:t>
            </a:r>
            <a:r>
              <a:rPr dirty="0"/>
              <a:t>the</a:t>
            </a:r>
            <a:r>
              <a:rPr dirty="0" spc="-25"/>
              <a:t> </a:t>
            </a:r>
            <a:r>
              <a:rPr dirty="0"/>
              <a:t>potential</a:t>
            </a:r>
            <a:r>
              <a:rPr dirty="0" spc="-25"/>
              <a:t> </a:t>
            </a:r>
            <a:r>
              <a:rPr dirty="0" spc="-80"/>
              <a:t>field</a:t>
            </a:r>
            <a:r>
              <a:rPr dirty="0" spc="-25"/>
              <a:t> </a:t>
            </a:r>
            <a:r>
              <a:rPr dirty="0"/>
              <a:t>in</a:t>
            </a:r>
            <a:r>
              <a:rPr dirty="0" spc="-25"/>
              <a:t> </a:t>
            </a:r>
            <a:r>
              <a:rPr dirty="0"/>
              <a:t>the</a:t>
            </a:r>
            <a:r>
              <a:rPr dirty="0" spc="-25"/>
              <a:t> </a:t>
            </a:r>
            <a:r>
              <a:rPr dirty="0" spc="-65"/>
              <a:t>figure</a:t>
            </a:r>
            <a:r>
              <a:rPr dirty="0" spc="-30"/>
              <a:t> </a:t>
            </a:r>
            <a:r>
              <a:rPr dirty="0"/>
              <a:t>represent</a:t>
            </a:r>
            <a:r>
              <a:rPr dirty="0" spc="-30"/>
              <a:t> </a:t>
            </a:r>
            <a:r>
              <a:rPr dirty="0"/>
              <a:t>a</a:t>
            </a:r>
            <a:r>
              <a:rPr dirty="0" spc="-30"/>
              <a:t> </a:t>
            </a:r>
            <a:r>
              <a:rPr dirty="0"/>
              <a:t>bound</a:t>
            </a:r>
            <a:r>
              <a:rPr dirty="0" spc="-20"/>
              <a:t> </a:t>
            </a:r>
            <a:r>
              <a:rPr dirty="0" spc="-10"/>
              <a:t>quan- </a:t>
            </a:r>
            <a:r>
              <a:rPr dirty="0" spc="75"/>
              <a:t>tum</a:t>
            </a:r>
            <a:r>
              <a:rPr dirty="0" spc="25"/>
              <a:t> </a:t>
            </a:r>
            <a:r>
              <a:rPr dirty="0" spc="-10"/>
              <a:t>mechanical</a:t>
            </a:r>
            <a:r>
              <a:rPr dirty="0" spc="40"/>
              <a:t> </a:t>
            </a:r>
            <a:r>
              <a:rPr dirty="0" spc="-10"/>
              <a:t>system?</a:t>
            </a:r>
            <a:r>
              <a:rPr dirty="0"/>
              <a:t>	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92817" y="2178100"/>
            <a:ext cx="2887027" cy="1100137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689737" y="3694257"/>
            <a:ext cx="8172450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121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412115" algn="l"/>
              </a:tabLst>
            </a:pPr>
            <a:r>
              <a:rPr dirty="0" sz="2450" spc="-10">
                <a:latin typeface="Times New Roman"/>
                <a:cs typeface="Times New Roman"/>
              </a:rPr>
              <a:t>Never</a:t>
            </a:r>
            <a:endParaRPr sz="2450">
              <a:latin typeface="Times New Roman"/>
              <a:cs typeface="Times New Roman"/>
            </a:endParaRPr>
          </a:p>
          <a:p>
            <a:pPr marL="4121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12115" algn="l"/>
              </a:tabLst>
            </a:pP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when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285" i="1">
                <a:latin typeface="Times New Roman"/>
                <a:cs typeface="Times New Roman"/>
              </a:rPr>
              <a:t>E</a:t>
            </a:r>
            <a:r>
              <a:rPr dirty="0" sz="2450" spc="170" i="1">
                <a:latin typeface="Times New Roman"/>
                <a:cs typeface="Times New Roman"/>
              </a:rPr>
              <a:t> </a:t>
            </a:r>
            <a:r>
              <a:rPr dirty="0" sz="2450" spc="229" i="1">
                <a:latin typeface="Times New Roman"/>
                <a:cs typeface="Times New Roman"/>
              </a:rPr>
              <a:t>&lt;</a:t>
            </a:r>
            <a:r>
              <a:rPr dirty="0" sz="2450" spc="30" i="1">
                <a:latin typeface="Times New Roman"/>
                <a:cs typeface="Times New Roman"/>
              </a:rPr>
              <a:t> </a:t>
            </a:r>
            <a:r>
              <a:rPr dirty="0" sz="2450" i="1">
                <a:latin typeface="Times New Roman"/>
                <a:cs typeface="Times New Roman"/>
              </a:rPr>
              <a:t>U</a:t>
            </a:r>
            <a:r>
              <a:rPr dirty="0" baseline="-13550" sz="3075">
                <a:latin typeface="Times New Roman"/>
                <a:cs typeface="Times New Roman"/>
              </a:rPr>
              <a:t>2</a:t>
            </a:r>
            <a:r>
              <a:rPr dirty="0" baseline="-13550" sz="3075" spc="352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system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peaks</a:t>
            </a:r>
            <a:endParaRPr sz="2450">
              <a:latin typeface="Times New Roman"/>
              <a:cs typeface="Times New Roman"/>
            </a:endParaRPr>
          </a:p>
          <a:p>
            <a:pPr marL="4121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12115" algn="l"/>
              </a:tabLst>
            </a:pP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when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285" i="1">
                <a:latin typeface="Times New Roman"/>
                <a:cs typeface="Times New Roman"/>
              </a:rPr>
              <a:t>E</a:t>
            </a:r>
            <a:r>
              <a:rPr dirty="0" sz="2450" spc="170" i="1">
                <a:latin typeface="Times New Roman"/>
                <a:cs typeface="Times New Roman"/>
              </a:rPr>
              <a:t> </a:t>
            </a:r>
            <a:r>
              <a:rPr dirty="0" sz="2450" spc="229" i="1">
                <a:latin typeface="Times New Roman"/>
                <a:cs typeface="Times New Roman"/>
              </a:rPr>
              <a:t>&lt;</a:t>
            </a:r>
            <a:r>
              <a:rPr dirty="0" sz="2450" spc="30" i="1">
                <a:latin typeface="Times New Roman"/>
                <a:cs typeface="Times New Roman"/>
              </a:rPr>
              <a:t> </a:t>
            </a:r>
            <a:r>
              <a:rPr dirty="0" sz="2450" i="1">
                <a:latin typeface="Times New Roman"/>
                <a:cs typeface="Times New Roman"/>
              </a:rPr>
              <a:t>U</a:t>
            </a:r>
            <a:r>
              <a:rPr dirty="0" baseline="-13550" sz="3075">
                <a:latin typeface="Times New Roman"/>
                <a:cs typeface="Times New Roman"/>
              </a:rPr>
              <a:t>1</a:t>
            </a:r>
            <a:r>
              <a:rPr dirty="0" baseline="-13550" sz="3075" spc="352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system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peaks</a:t>
            </a:r>
            <a:endParaRPr sz="2450">
              <a:latin typeface="Times New Roman"/>
              <a:cs typeface="Times New Roman"/>
            </a:endParaRPr>
          </a:p>
          <a:p>
            <a:pPr marL="4121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12115" algn="l"/>
              </a:tabLst>
            </a:pPr>
            <a:r>
              <a:rPr dirty="0" sz="2450" spc="-10">
                <a:latin typeface="Times New Roman"/>
                <a:cs typeface="Times New Roman"/>
              </a:rPr>
              <a:t>Always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12584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5.4.</a:t>
            </a:r>
            <a:r>
              <a:rPr dirty="0" sz="1200" spc="19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OTHER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BOUND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3228975" algn="l"/>
              </a:tabLst>
            </a:pPr>
            <a:r>
              <a:rPr dirty="0"/>
              <a:t>When</a:t>
            </a:r>
            <a:r>
              <a:rPr dirty="0" spc="-25"/>
              <a:t> </a:t>
            </a:r>
            <a:r>
              <a:rPr dirty="0" spc="-30"/>
              <a:t>does </a:t>
            </a:r>
            <a:r>
              <a:rPr dirty="0"/>
              <a:t>the</a:t>
            </a:r>
            <a:r>
              <a:rPr dirty="0" spc="-25"/>
              <a:t> </a:t>
            </a:r>
            <a:r>
              <a:rPr dirty="0"/>
              <a:t>potential</a:t>
            </a:r>
            <a:r>
              <a:rPr dirty="0" spc="-25"/>
              <a:t> </a:t>
            </a:r>
            <a:r>
              <a:rPr dirty="0" spc="-80"/>
              <a:t>field</a:t>
            </a:r>
            <a:r>
              <a:rPr dirty="0" spc="-25"/>
              <a:t> </a:t>
            </a:r>
            <a:r>
              <a:rPr dirty="0"/>
              <a:t>in</a:t>
            </a:r>
            <a:r>
              <a:rPr dirty="0" spc="-25"/>
              <a:t> </a:t>
            </a:r>
            <a:r>
              <a:rPr dirty="0"/>
              <a:t>the</a:t>
            </a:r>
            <a:r>
              <a:rPr dirty="0" spc="-25"/>
              <a:t> </a:t>
            </a:r>
            <a:r>
              <a:rPr dirty="0" spc="-65"/>
              <a:t>figure</a:t>
            </a:r>
            <a:r>
              <a:rPr dirty="0" spc="-30"/>
              <a:t> </a:t>
            </a:r>
            <a:r>
              <a:rPr dirty="0"/>
              <a:t>represent</a:t>
            </a:r>
            <a:r>
              <a:rPr dirty="0" spc="-30"/>
              <a:t> </a:t>
            </a:r>
            <a:r>
              <a:rPr dirty="0"/>
              <a:t>a</a:t>
            </a:r>
            <a:r>
              <a:rPr dirty="0" spc="-30"/>
              <a:t> </a:t>
            </a:r>
            <a:r>
              <a:rPr dirty="0"/>
              <a:t>bound</a:t>
            </a:r>
            <a:r>
              <a:rPr dirty="0" spc="-20"/>
              <a:t> </a:t>
            </a:r>
            <a:r>
              <a:rPr dirty="0" spc="-10"/>
              <a:t>quan- </a:t>
            </a:r>
            <a:r>
              <a:rPr dirty="0" spc="75"/>
              <a:t>tum</a:t>
            </a:r>
            <a:r>
              <a:rPr dirty="0" spc="25"/>
              <a:t> </a:t>
            </a:r>
            <a:r>
              <a:rPr dirty="0" spc="-10"/>
              <a:t>mechanical</a:t>
            </a:r>
            <a:r>
              <a:rPr dirty="0" spc="40"/>
              <a:t> </a:t>
            </a:r>
            <a:r>
              <a:rPr dirty="0" spc="-10"/>
              <a:t>system?</a:t>
            </a:r>
            <a:r>
              <a:rPr dirty="0"/>
              <a:t>	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92817" y="2178100"/>
            <a:ext cx="2887027" cy="1100137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677037" y="3694257"/>
            <a:ext cx="8197850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248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424815" algn="l"/>
              </a:tabLst>
            </a:pPr>
            <a:r>
              <a:rPr dirty="0" sz="2450" spc="-10">
                <a:latin typeface="Times New Roman"/>
                <a:cs typeface="Times New Roman"/>
              </a:rPr>
              <a:t>Never</a:t>
            </a:r>
            <a:endParaRPr sz="2450">
              <a:latin typeface="Times New Roman"/>
              <a:cs typeface="Times New Roman"/>
            </a:endParaRPr>
          </a:p>
          <a:p>
            <a:pPr marL="4248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24815" algn="l"/>
              </a:tabLst>
            </a:pP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when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285" i="1">
                <a:latin typeface="Times New Roman"/>
                <a:cs typeface="Times New Roman"/>
              </a:rPr>
              <a:t>E</a:t>
            </a:r>
            <a:r>
              <a:rPr dirty="0" sz="2450" spc="170" i="1">
                <a:latin typeface="Times New Roman"/>
                <a:cs typeface="Times New Roman"/>
              </a:rPr>
              <a:t> </a:t>
            </a:r>
            <a:r>
              <a:rPr dirty="0" sz="2450" spc="229" i="1">
                <a:latin typeface="Times New Roman"/>
                <a:cs typeface="Times New Roman"/>
              </a:rPr>
              <a:t>&lt;</a:t>
            </a:r>
            <a:r>
              <a:rPr dirty="0" sz="2450" spc="30" i="1">
                <a:latin typeface="Times New Roman"/>
                <a:cs typeface="Times New Roman"/>
              </a:rPr>
              <a:t> </a:t>
            </a:r>
            <a:r>
              <a:rPr dirty="0" sz="2450" i="1">
                <a:latin typeface="Times New Roman"/>
                <a:cs typeface="Times New Roman"/>
              </a:rPr>
              <a:t>U</a:t>
            </a:r>
            <a:r>
              <a:rPr dirty="0" baseline="-13550" sz="3075">
                <a:latin typeface="Times New Roman"/>
                <a:cs typeface="Times New Roman"/>
              </a:rPr>
              <a:t>2</a:t>
            </a:r>
            <a:r>
              <a:rPr dirty="0" baseline="-13550" sz="3075" spc="352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system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peaks</a:t>
            </a:r>
            <a:endParaRPr sz="2450">
              <a:latin typeface="Times New Roman"/>
              <a:cs typeface="Times New Roman"/>
            </a:endParaRPr>
          </a:p>
          <a:p>
            <a:pPr marL="4248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24815" algn="l"/>
              </a:tabLst>
            </a:pP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when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285" i="1">
                <a:latin typeface="Times New Roman"/>
                <a:cs typeface="Times New Roman"/>
              </a:rPr>
              <a:t>E</a:t>
            </a:r>
            <a:r>
              <a:rPr dirty="0" sz="2450" spc="170" i="1">
                <a:latin typeface="Times New Roman"/>
                <a:cs typeface="Times New Roman"/>
              </a:rPr>
              <a:t> </a:t>
            </a:r>
            <a:r>
              <a:rPr dirty="0" sz="2450" spc="229" i="1">
                <a:latin typeface="Times New Roman"/>
                <a:cs typeface="Times New Roman"/>
              </a:rPr>
              <a:t>&lt;</a:t>
            </a:r>
            <a:r>
              <a:rPr dirty="0" sz="2450" spc="30" i="1">
                <a:latin typeface="Times New Roman"/>
                <a:cs typeface="Times New Roman"/>
              </a:rPr>
              <a:t> </a:t>
            </a:r>
            <a:r>
              <a:rPr dirty="0" sz="2450" i="1">
                <a:latin typeface="Times New Roman"/>
                <a:cs typeface="Times New Roman"/>
              </a:rPr>
              <a:t>U</a:t>
            </a:r>
            <a:r>
              <a:rPr dirty="0" baseline="-13550" sz="3075">
                <a:latin typeface="Times New Roman"/>
                <a:cs typeface="Times New Roman"/>
              </a:rPr>
              <a:t>1</a:t>
            </a:r>
            <a:r>
              <a:rPr dirty="0" baseline="-13550" sz="3075" spc="352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system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peaks</a:t>
            </a:r>
            <a:endParaRPr sz="2450">
              <a:latin typeface="Times New Roman"/>
              <a:cs typeface="Times New Roman"/>
            </a:endParaRPr>
          </a:p>
          <a:p>
            <a:pPr marL="4248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24815" algn="l"/>
              </a:tabLst>
            </a:pPr>
            <a:r>
              <a:rPr dirty="0" sz="2450" spc="-10">
                <a:latin typeface="Times New Roman"/>
                <a:cs typeface="Times New Roman"/>
              </a:rPr>
              <a:t>Always</a:t>
            </a:r>
            <a:endParaRPr sz="2450">
              <a:latin typeface="Times New Roman"/>
              <a:cs typeface="Times New Roman"/>
            </a:endParaRPr>
          </a:p>
          <a:p>
            <a:pPr marL="43180">
              <a:lnSpc>
                <a:spcPct val="100000"/>
              </a:lnSpc>
              <a:spcBef>
                <a:spcPts val="1939"/>
              </a:spcBef>
              <a:tabLst>
                <a:tab pos="1652270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12584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5.4.</a:t>
            </a:r>
            <a:r>
              <a:rPr dirty="0" sz="1200" spc="19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OTHER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BOUND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Can</a:t>
            </a:r>
            <a:r>
              <a:rPr dirty="0" spc="185"/>
              <a:t> </a:t>
            </a:r>
            <a:r>
              <a:rPr dirty="0"/>
              <a:t>the</a:t>
            </a:r>
            <a:r>
              <a:rPr dirty="0" spc="195"/>
              <a:t> </a:t>
            </a:r>
            <a:r>
              <a:rPr dirty="0"/>
              <a:t>ground</a:t>
            </a:r>
            <a:r>
              <a:rPr dirty="0" spc="200"/>
              <a:t> </a:t>
            </a:r>
            <a:r>
              <a:rPr dirty="0" spc="50"/>
              <a:t>state</a:t>
            </a:r>
            <a:r>
              <a:rPr dirty="0" spc="195"/>
              <a:t> </a:t>
            </a:r>
            <a:r>
              <a:rPr dirty="0"/>
              <a:t>energy</a:t>
            </a:r>
            <a:r>
              <a:rPr dirty="0" spc="195"/>
              <a:t> </a:t>
            </a:r>
            <a:r>
              <a:rPr dirty="0"/>
              <a:t>of</a:t>
            </a:r>
            <a:r>
              <a:rPr dirty="0" spc="195"/>
              <a:t> </a:t>
            </a:r>
            <a:r>
              <a:rPr dirty="0"/>
              <a:t>a</a:t>
            </a:r>
            <a:r>
              <a:rPr dirty="0" spc="200"/>
              <a:t> </a:t>
            </a:r>
            <a:r>
              <a:rPr dirty="0"/>
              <a:t>system</a:t>
            </a:r>
            <a:r>
              <a:rPr dirty="0" spc="195"/>
              <a:t> </a:t>
            </a:r>
            <a:r>
              <a:rPr dirty="0"/>
              <a:t>ever</a:t>
            </a:r>
            <a:r>
              <a:rPr dirty="0" spc="195"/>
              <a:t> </a:t>
            </a:r>
            <a:r>
              <a:rPr dirty="0"/>
              <a:t>be</a:t>
            </a:r>
            <a:r>
              <a:rPr dirty="0" spc="195"/>
              <a:t> </a:t>
            </a:r>
            <a:r>
              <a:rPr dirty="0" spc="-30"/>
              <a:t>lower</a:t>
            </a:r>
            <a:r>
              <a:rPr dirty="0" spc="195"/>
              <a:t> </a:t>
            </a:r>
            <a:r>
              <a:rPr dirty="0" spc="70"/>
              <a:t>than</a:t>
            </a:r>
            <a:r>
              <a:rPr dirty="0" spc="200"/>
              <a:t> </a:t>
            </a:r>
            <a:r>
              <a:rPr dirty="0" spc="-25"/>
              <a:t>the </a:t>
            </a:r>
            <a:r>
              <a:rPr dirty="0"/>
              <a:t>minimum</a:t>
            </a:r>
            <a:r>
              <a:rPr dirty="0" spc="45"/>
              <a:t> </a:t>
            </a:r>
            <a:r>
              <a:rPr dirty="0"/>
              <a:t>value</a:t>
            </a:r>
            <a:r>
              <a:rPr dirty="0" spc="45"/>
              <a:t> </a:t>
            </a:r>
            <a:r>
              <a:rPr dirty="0"/>
              <a:t>of</a:t>
            </a:r>
            <a:r>
              <a:rPr dirty="0" spc="55"/>
              <a:t> </a:t>
            </a:r>
            <a:r>
              <a:rPr dirty="0"/>
              <a:t>its</a:t>
            </a:r>
            <a:r>
              <a:rPr dirty="0" spc="50"/>
              <a:t> </a:t>
            </a:r>
            <a:r>
              <a:rPr dirty="0"/>
              <a:t>potential</a:t>
            </a:r>
            <a:r>
              <a:rPr dirty="0" spc="55"/>
              <a:t> </a:t>
            </a:r>
            <a:r>
              <a:rPr dirty="0"/>
              <a:t>energy</a:t>
            </a:r>
            <a:r>
              <a:rPr dirty="0" spc="55"/>
              <a:t> </a:t>
            </a:r>
            <a:r>
              <a:rPr dirty="0" spc="-10"/>
              <a:t>function?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12584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5.4.</a:t>
            </a:r>
            <a:r>
              <a:rPr dirty="0" sz="1200" spc="19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OTHER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BOUND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Can</a:t>
            </a:r>
            <a:r>
              <a:rPr dirty="0" spc="185"/>
              <a:t> </a:t>
            </a:r>
            <a:r>
              <a:rPr dirty="0"/>
              <a:t>the</a:t>
            </a:r>
            <a:r>
              <a:rPr dirty="0" spc="195"/>
              <a:t> </a:t>
            </a:r>
            <a:r>
              <a:rPr dirty="0"/>
              <a:t>ground</a:t>
            </a:r>
            <a:r>
              <a:rPr dirty="0" spc="200"/>
              <a:t> </a:t>
            </a:r>
            <a:r>
              <a:rPr dirty="0" spc="50"/>
              <a:t>state</a:t>
            </a:r>
            <a:r>
              <a:rPr dirty="0" spc="195"/>
              <a:t> </a:t>
            </a:r>
            <a:r>
              <a:rPr dirty="0"/>
              <a:t>energy</a:t>
            </a:r>
            <a:r>
              <a:rPr dirty="0" spc="195"/>
              <a:t> </a:t>
            </a:r>
            <a:r>
              <a:rPr dirty="0"/>
              <a:t>of</a:t>
            </a:r>
            <a:r>
              <a:rPr dirty="0" spc="195"/>
              <a:t> </a:t>
            </a:r>
            <a:r>
              <a:rPr dirty="0"/>
              <a:t>a</a:t>
            </a:r>
            <a:r>
              <a:rPr dirty="0" spc="200"/>
              <a:t> </a:t>
            </a:r>
            <a:r>
              <a:rPr dirty="0"/>
              <a:t>system</a:t>
            </a:r>
            <a:r>
              <a:rPr dirty="0" spc="195"/>
              <a:t> </a:t>
            </a:r>
            <a:r>
              <a:rPr dirty="0"/>
              <a:t>ever</a:t>
            </a:r>
            <a:r>
              <a:rPr dirty="0" spc="195"/>
              <a:t> </a:t>
            </a:r>
            <a:r>
              <a:rPr dirty="0"/>
              <a:t>be</a:t>
            </a:r>
            <a:r>
              <a:rPr dirty="0" spc="195"/>
              <a:t> </a:t>
            </a:r>
            <a:r>
              <a:rPr dirty="0" spc="-30"/>
              <a:t>lower</a:t>
            </a:r>
            <a:r>
              <a:rPr dirty="0" spc="195"/>
              <a:t> </a:t>
            </a:r>
            <a:r>
              <a:rPr dirty="0" spc="70"/>
              <a:t>than</a:t>
            </a:r>
            <a:r>
              <a:rPr dirty="0" spc="200"/>
              <a:t> </a:t>
            </a:r>
            <a:r>
              <a:rPr dirty="0" spc="-25"/>
              <a:t>the </a:t>
            </a:r>
            <a:r>
              <a:rPr dirty="0"/>
              <a:t>minimum</a:t>
            </a:r>
            <a:r>
              <a:rPr dirty="0" spc="45"/>
              <a:t> </a:t>
            </a:r>
            <a:r>
              <a:rPr dirty="0"/>
              <a:t>value</a:t>
            </a:r>
            <a:r>
              <a:rPr dirty="0" spc="45"/>
              <a:t> </a:t>
            </a:r>
            <a:r>
              <a:rPr dirty="0"/>
              <a:t>of</a:t>
            </a:r>
            <a:r>
              <a:rPr dirty="0" spc="55"/>
              <a:t> </a:t>
            </a:r>
            <a:r>
              <a:rPr dirty="0"/>
              <a:t>its</a:t>
            </a:r>
            <a:r>
              <a:rPr dirty="0" spc="50"/>
              <a:t> </a:t>
            </a:r>
            <a:r>
              <a:rPr dirty="0"/>
              <a:t>potential</a:t>
            </a:r>
            <a:r>
              <a:rPr dirty="0" spc="55"/>
              <a:t> </a:t>
            </a:r>
            <a:r>
              <a:rPr dirty="0"/>
              <a:t>energy</a:t>
            </a:r>
            <a:r>
              <a:rPr dirty="0" spc="55"/>
              <a:t> </a:t>
            </a:r>
            <a:r>
              <a:rPr dirty="0" spc="-10"/>
              <a:t>function?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170390"/>
            <a:ext cx="7544434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No,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because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kinetic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cannot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negative.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12584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5.4.</a:t>
            </a:r>
            <a:r>
              <a:rPr dirty="0" sz="1200" spc="19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OTHER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BOUND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81034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165"/>
              <a:t> </a:t>
            </a:r>
            <a:r>
              <a:rPr dirty="0"/>
              <a:t>particle</a:t>
            </a:r>
            <a:r>
              <a:rPr dirty="0" spc="170"/>
              <a:t> </a:t>
            </a:r>
            <a:r>
              <a:rPr dirty="0"/>
              <a:t>is</a:t>
            </a:r>
            <a:r>
              <a:rPr dirty="0" spc="165"/>
              <a:t> </a:t>
            </a:r>
            <a:r>
              <a:rPr dirty="0"/>
              <a:t>in</a:t>
            </a:r>
            <a:r>
              <a:rPr dirty="0" spc="170"/>
              <a:t> </a:t>
            </a:r>
            <a:r>
              <a:rPr dirty="0"/>
              <a:t>a</a:t>
            </a:r>
            <a:r>
              <a:rPr dirty="0" spc="165"/>
              <a:t> </a:t>
            </a:r>
            <a:r>
              <a:rPr dirty="0"/>
              <a:t>finite</a:t>
            </a:r>
            <a:r>
              <a:rPr dirty="0" spc="170"/>
              <a:t> </a:t>
            </a:r>
            <a:r>
              <a:rPr dirty="0"/>
              <a:t>square</a:t>
            </a:r>
            <a:r>
              <a:rPr dirty="0" spc="165"/>
              <a:t> </a:t>
            </a:r>
            <a:r>
              <a:rPr dirty="0"/>
              <a:t>well,</a:t>
            </a:r>
            <a:r>
              <a:rPr dirty="0" spc="190"/>
              <a:t> </a:t>
            </a:r>
            <a:r>
              <a:rPr dirty="0"/>
              <a:t>in</a:t>
            </a:r>
            <a:r>
              <a:rPr dirty="0" spc="170"/>
              <a:t> </a:t>
            </a:r>
            <a:r>
              <a:rPr dirty="0"/>
              <a:t>an</a:t>
            </a:r>
            <a:r>
              <a:rPr dirty="0" spc="165"/>
              <a:t> </a:t>
            </a:r>
            <a:r>
              <a:rPr dirty="0"/>
              <a:t>energy</a:t>
            </a:r>
            <a:r>
              <a:rPr dirty="0" spc="170"/>
              <a:t> </a:t>
            </a:r>
            <a:r>
              <a:rPr dirty="0"/>
              <a:t>eigenstate</a:t>
            </a:r>
            <a:r>
              <a:rPr dirty="0" spc="165"/>
              <a:t> </a:t>
            </a:r>
            <a:r>
              <a:rPr dirty="0" spc="-20"/>
              <a:t>with </a:t>
            </a:r>
            <a:r>
              <a:rPr dirty="0" spc="285" i="1">
                <a:latin typeface="Times New Roman"/>
                <a:cs typeface="Times New Roman"/>
              </a:rPr>
              <a:t>E</a:t>
            </a:r>
            <a:r>
              <a:rPr dirty="0" spc="355" i="1">
                <a:latin typeface="Times New Roman"/>
                <a:cs typeface="Times New Roman"/>
              </a:rPr>
              <a:t> </a:t>
            </a:r>
            <a:r>
              <a:rPr dirty="0" spc="229" i="1">
                <a:latin typeface="Times New Roman"/>
                <a:cs typeface="Times New Roman"/>
              </a:rPr>
              <a:t>&lt;</a:t>
            </a:r>
            <a:r>
              <a:rPr dirty="0" spc="215" i="1">
                <a:latin typeface="Times New Roman"/>
                <a:cs typeface="Times New Roman"/>
              </a:rPr>
              <a:t> </a:t>
            </a:r>
            <a:r>
              <a:rPr dirty="0" i="1">
                <a:latin typeface="Times New Roman"/>
                <a:cs typeface="Times New Roman"/>
              </a:rPr>
              <a:t>U</a:t>
            </a:r>
            <a:r>
              <a:rPr dirty="0" baseline="-13550" sz="3075"/>
              <a:t>0</a:t>
            </a:r>
            <a:r>
              <a:rPr dirty="0" sz="2450"/>
              <a:t>.</a:t>
            </a:r>
            <a:r>
              <a:rPr dirty="0" sz="2450" spc="25"/>
              <a:t>  </a:t>
            </a:r>
            <a:r>
              <a:rPr dirty="0" sz="2450"/>
              <a:t>If</a:t>
            </a:r>
            <a:r>
              <a:rPr dirty="0" sz="2450" spc="180"/>
              <a:t> </a:t>
            </a:r>
            <a:r>
              <a:rPr dirty="0" sz="2450"/>
              <a:t>you</a:t>
            </a:r>
            <a:r>
              <a:rPr dirty="0" sz="2450" spc="185"/>
              <a:t> </a:t>
            </a:r>
            <a:r>
              <a:rPr dirty="0" sz="2450"/>
              <a:t>measure</a:t>
            </a:r>
            <a:r>
              <a:rPr dirty="0" sz="2450" spc="180"/>
              <a:t> </a:t>
            </a:r>
            <a:r>
              <a:rPr dirty="0" sz="2450"/>
              <a:t>the</a:t>
            </a:r>
            <a:r>
              <a:rPr dirty="0" sz="2450" spc="185"/>
              <a:t> </a:t>
            </a:r>
            <a:r>
              <a:rPr dirty="0" sz="2450"/>
              <a:t>particle’s</a:t>
            </a:r>
            <a:r>
              <a:rPr dirty="0" sz="2450" spc="180"/>
              <a:t> </a:t>
            </a:r>
            <a:r>
              <a:rPr dirty="0" sz="2450"/>
              <a:t>position,</a:t>
            </a:r>
            <a:r>
              <a:rPr dirty="0" sz="2450" spc="215"/>
              <a:t> </a:t>
            </a:r>
            <a:r>
              <a:rPr dirty="0" sz="2450"/>
              <a:t>is</a:t>
            </a:r>
            <a:r>
              <a:rPr dirty="0" sz="2450" spc="180"/>
              <a:t> </a:t>
            </a:r>
            <a:r>
              <a:rPr dirty="0" sz="2450" spc="65"/>
              <a:t>it</a:t>
            </a:r>
            <a:r>
              <a:rPr dirty="0" sz="2450" spc="185"/>
              <a:t> </a:t>
            </a:r>
            <a:r>
              <a:rPr dirty="0" sz="2450"/>
              <a:t>possible</a:t>
            </a:r>
            <a:r>
              <a:rPr dirty="0" sz="2450" spc="180"/>
              <a:t> </a:t>
            </a:r>
            <a:r>
              <a:rPr dirty="0" sz="2450" spc="-25"/>
              <a:t>to </a:t>
            </a:r>
            <a:r>
              <a:rPr dirty="0" sz="2450"/>
              <a:t>find</a:t>
            </a:r>
            <a:r>
              <a:rPr dirty="0" sz="2450" spc="35"/>
              <a:t> </a:t>
            </a:r>
            <a:r>
              <a:rPr dirty="0" sz="2450" spc="65"/>
              <a:t>it</a:t>
            </a:r>
            <a:r>
              <a:rPr dirty="0" sz="2450" spc="40"/>
              <a:t> </a:t>
            </a:r>
            <a:r>
              <a:rPr dirty="0" sz="2450"/>
              <a:t>in</a:t>
            </a:r>
            <a:r>
              <a:rPr dirty="0" sz="2450" spc="45"/>
              <a:t> </a:t>
            </a:r>
            <a:r>
              <a:rPr dirty="0" sz="2450"/>
              <a:t>a</a:t>
            </a:r>
            <a:r>
              <a:rPr dirty="0" sz="2450" spc="40"/>
              <a:t> </a:t>
            </a:r>
            <a:r>
              <a:rPr dirty="0" sz="2450"/>
              <a:t>region</a:t>
            </a:r>
            <a:r>
              <a:rPr dirty="0" sz="2450" spc="40"/>
              <a:t> </a:t>
            </a:r>
            <a:r>
              <a:rPr dirty="0" sz="2450"/>
              <a:t>where</a:t>
            </a:r>
            <a:r>
              <a:rPr dirty="0" sz="2450" spc="35"/>
              <a:t> </a:t>
            </a:r>
            <a:r>
              <a:rPr dirty="0" sz="2450" i="1">
                <a:latin typeface="Times New Roman"/>
                <a:cs typeface="Times New Roman"/>
              </a:rPr>
              <a:t>U</a:t>
            </a:r>
            <a:r>
              <a:rPr dirty="0" sz="2450" spc="204" i="1">
                <a:latin typeface="Times New Roman"/>
                <a:cs typeface="Times New Roman"/>
              </a:rPr>
              <a:t> </a:t>
            </a:r>
            <a:r>
              <a:rPr dirty="0" sz="2450" spc="385"/>
              <a:t>=</a:t>
            </a:r>
            <a:r>
              <a:rPr dirty="0" sz="2450" spc="-10"/>
              <a:t> </a:t>
            </a:r>
            <a:r>
              <a:rPr dirty="0" sz="2450" spc="-25" i="1">
                <a:latin typeface="Times New Roman"/>
                <a:cs typeface="Times New Roman"/>
              </a:rPr>
              <a:t>U</a:t>
            </a:r>
            <a:r>
              <a:rPr dirty="0" baseline="-13550" sz="3075" spc="-37"/>
              <a:t>0</a:t>
            </a:r>
            <a:r>
              <a:rPr dirty="0" sz="2450" spc="-25"/>
              <a:t>?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12584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5.4.</a:t>
            </a:r>
            <a:r>
              <a:rPr dirty="0" sz="1200" spc="19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OTHER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BOUND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81034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165"/>
              <a:t> </a:t>
            </a:r>
            <a:r>
              <a:rPr dirty="0"/>
              <a:t>particle</a:t>
            </a:r>
            <a:r>
              <a:rPr dirty="0" spc="170"/>
              <a:t> </a:t>
            </a:r>
            <a:r>
              <a:rPr dirty="0"/>
              <a:t>is</a:t>
            </a:r>
            <a:r>
              <a:rPr dirty="0" spc="165"/>
              <a:t> </a:t>
            </a:r>
            <a:r>
              <a:rPr dirty="0"/>
              <a:t>in</a:t>
            </a:r>
            <a:r>
              <a:rPr dirty="0" spc="170"/>
              <a:t> </a:t>
            </a:r>
            <a:r>
              <a:rPr dirty="0"/>
              <a:t>a</a:t>
            </a:r>
            <a:r>
              <a:rPr dirty="0" spc="165"/>
              <a:t> </a:t>
            </a:r>
            <a:r>
              <a:rPr dirty="0"/>
              <a:t>finite</a:t>
            </a:r>
            <a:r>
              <a:rPr dirty="0" spc="170"/>
              <a:t> </a:t>
            </a:r>
            <a:r>
              <a:rPr dirty="0"/>
              <a:t>square</a:t>
            </a:r>
            <a:r>
              <a:rPr dirty="0" spc="165"/>
              <a:t> </a:t>
            </a:r>
            <a:r>
              <a:rPr dirty="0"/>
              <a:t>well,</a:t>
            </a:r>
            <a:r>
              <a:rPr dirty="0" spc="190"/>
              <a:t> </a:t>
            </a:r>
            <a:r>
              <a:rPr dirty="0"/>
              <a:t>in</a:t>
            </a:r>
            <a:r>
              <a:rPr dirty="0" spc="170"/>
              <a:t> </a:t>
            </a:r>
            <a:r>
              <a:rPr dirty="0"/>
              <a:t>an</a:t>
            </a:r>
            <a:r>
              <a:rPr dirty="0" spc="165"/>
              <a:t> </a:t>
            </a:r>
            <a:r>
              <a:rPr dirty="0"/>
              <a:t>energy</a:t>
            </a:r>
            <a:r>
              <a:rPr dirty="0" spc="170"/>
              <a:t> </a:t>
            </a:r>
            <a:r>
              <a:rPr dirty="0"/>
              <a:t>eigenstate</a:t>
            </a:r>
            <a:r>
              <a:rPr dirty="0" spc="165"/>
              <a:t> </a:t>
            </a:r>
            <a:r>
              <a:rPr dirty="0" spc="-20"/>
              <a:t>with </a:t>
            </a:r>
            <a:r>
              <a:rPr dirty="0" spc="285" i="1">
                <a:latin typeface="Times New Roman"/>
                <a:cs typeface="Times New Roman"/>
              </a:rPr>
              <a:t>E</a:t>
            </a:r>
            <a:r>
              <a:rPr dirty="0" spc="355" i="1">
                <a:latin typeface="Times New Roman"/>
                <a:cs typeface="Times New Roman"/>
              </a:rPr>
              <a:t> </a:t>
            </a:r>
            <a:r>
              <a:rPr dirty="0" spc="229" i="1">
                <a:latin typeface="Times New Roman"/>
                <a:cs typeface="Times New Roman"/>
              </a:rPr>
              <a:t>&lt;</a:t>
            </a:r>
            <a:r>
              <a:rPr dirty="0" spc="215" i="1">
                <a:latin typeface="Times New Roman"/>
                <a:cs typeface="Times New Roman"/>
              </a:rPr>
              <a:t> </a:t>
            </a:r>
            <a:r>
              <a:rPr dirty="0" i="1">
                <a:latin typeface="Times New Roman"/>
                <a:cs typeface="Times New Roman"/>
              </a:rPr>
              <a:t>U</a:t>
            </a:r>
            <a:r>
              <a:rPr dirty="0" baseline="-13550" sz="3075"/>
              <a:t>0</a:t>
            </a:r>
            <a:r>
              <a:rPr dirty="0" sz="2450"/>
              <a:t>.</a:t>
            </a:r>
            <a:r>
              <a:rPr dirty="0" sz="2450" spc="25"/>
              <a:t>  </a:t>
            </a:r>
            <a:r>
              <a:rPr dirty="0" sz="2450"/>
              <a:t>If</a:t>
            </a:r>
            <a:r>
              <a:rPr dirty="0" sz="2450" spc="180"/>
              <a:t> </a:t>
            </a:r>
            <a:r>
              <a:rPr dirty="0" sz="2450"/>
              <a:t>you</a:t>
            </a:r>
            <a:r>
              <a:rPr dirty="0" sz="2450" spc="185"/>
              <a:t> </a:t>
            </a:r>
            <a:r>
              <a:rPr dirty="0" sz="2450"/>
              <a:t>measure</a:t>
            </a:r>
            <a:r>
              <a:rPr dirty="0" sz="2450" spc="180"/>
              <a:t> </a:t>
            </a:r>
            <a:r>
              <a:rPr dirty="0" sz="2450"/>
              <a:t>the</a:t>
            </a:r>
            <a:r>
              <a:rPr dirty="0" sz="2450" spc="185"/>
              <a:t> </a:t>
            </a:r>
            <a:r>
              <a:rPr dirty="0" sz="2450"/>
              <a:t>particle’s</a:t>
            </a:r>
            <a:r>
              <a:rPr dirty="0" sz="2450" spc="180"/>
              <a:t> </a:t>
            </a:r>
            <a:r>
              <a:rPr dirty="0" sz="2450"/>
              <a:t>position,</a:t>
            </a:r>
            <a:r>
              <a:rPr dirty="0" sz="2450" spc="215"/>
              <a:t> </a:t>
            </a:r>
            <a:r>
              <a:rPr dirty="0" sz="2450"/>
              <a:t>is</a:t>
            </a:r>
            <a:r>
              <a:rPr dirty="0" sz="2450" spc="180"/>
              <a:t> </a:t>
            </a:r>
            <a:r>
              <a:rPr dirty="0" sz="2450" spc="65"/>
              <a:t>it</a:t>
            </a:r>
            <a:r>
              <a:rPr dirty="0" sz="2450" spc="185"/>
              <a:t> </a:t>
            </a:r>
            <a:r>
              <a:rPr dirty="0" sz="2450"/>
              <a:t>possible</a:t>
            </a:r>
            <a:r>
              <a:rPr dirty="0" sz="2450" spc="180"/>
              <a:t> </a:t>
            </a:r>
            <a:r>
              <a:rPr dirty="0" sz="2450" spc="-25"/>
              <a:t>to </a:t>
            </a:r>
            <a:r>
              <a:rPr dirty="0" sz="2450"/>
              <a:t>find</a:t>
            </a:r>
            <a:r>
              <a:rPr dirty="0" sz="2450" spc="35"/>
              <a:t> </a:t>
            </a:r>
            <a:r>
              <a:rPr dirty="0" sz="2450" spc="65"/>
              <a:t>it</a:t>
            </a:r>
            <a:r>
              <a:rPr dirty="0" sz="2450" spc="40"/>
              <a:t> </a:t>
            </a:r>
            <a:r>
              <a:rPr dirty="0" sz="2450"/>
              <a:t>in</a:t>
            </a:r>
            <a:r>
              <a:rPr dirty="0" sz="2450" spc="45"/>
              <a:t> </a:t>
            </a:r>
            <a:r>
              <a:rPr dirty="0" sz="2450"/>
              <a:t>a</a:t>
            </a:r>
            <a:r>
              <a:rPr dirty="0" sz="2450" spc="40"/>
              <a:t> </a:t>
            </a:r>
            <a:r>
              <a:rPr dirty="0" sz="2450"/>
              <a:t>region</a:t>
            </a:r>
            <a:r>
              <a:rPr dirty="0" sz="2450" spc="40"/>
              <a:t> </a:t>
            </a:r>
            <a:r>
              <a:rPr dirty="0" sz="2450"/>
              <a:t>where</a:t>
            </a:r>
            <a:r>
              <a:rPr dirty="0" sz="2450" spc="35"/>
              <a:t> </a:t>
            </a:r>
            <a:r>
              <a:rPr dirty="0" sz="2450" i="1">
                <a:latin typeface="Times New Roman"/>
                <a:cs typeface="Times New Roman"/>
              </a:rPr>
              <a:t>U</a:t>
            </a:r>
            <a:r>
              <a:rPr dirty="0" sz="2450" spc="204" i="1">
                <a:latin typeface="Times New Roman"/>
                <a:cs typeface="Times New Roman"/>
              </a:rPr>
              <a:t> </a:t>
            </a:r>
            <a:r>
              <a:rPr dirty="0" sz="2450" spc="385"/>
              <a:t>=</a:t>
            </a:r>
            <a:r>
              <a:rPr dirty="0" sz="2450" spc="-10"/>
              <a:t> </a:t>
            </a:r>
            <a:r>
              <a:rPr dirty="0" sz="2450" spc="-25" i="1">
                <a:latin typeface="Times New Roman"/>
                <a:cs typeface="Times New Roman"/>
              </a:rPr>
              <a:t>U</a:t>
            </a:r>
            <a:r>
              <a:rPr dirty="0" baseline="-13550" sz="3075" spc="-37"/>
              <a:t>0</a:t>
            </a:r>
            <a:r>
              <a:rPr dirty="0" sz="2450" spc="-25"/>
              <a:t>?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80719" y="2549968"/>
            <a:ext cx="8333105" cy="465455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50800" marR="44450" indent="-11430">
              <a:lnSpc>
                <a:spcPct val="101699"/>
              </a:lnSpc>
              <a:spcBef>
                <a:spcPts val="75"/>
              </a:spcBef>
            </a:pPr>
            <a:r>
              <a:rPr dirty="0" sz="2450" b="1">
                <a:latin typeface="Georgia"/>
                <a:cs typeface="Georgia"/>
              </a:rPr>
              <a:t>Solution:</a:t>
            </a:r>
            <a:r>
              <a:rPr dirty="0" sz="2450" spc="140" b="1">
                <a:latin typeface="Georgia"/>
                <a:cs typeface="Georgia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Yes,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is.</a:t>
            </a:r>
            <a:r>
              <a:rPr dirty="0" sz="2450" spc="25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Our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solution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finite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square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well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in- </a:t>
            </a:r>
            <a:r>
              <a:rPr dirty="0" sz="2450" spc="-70">
                <a:latin typeface="Times New Roman"/>
                <a:cs typeface="Times New Roman"/>
              </a:rPr>
              <a:t>volved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exponential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functions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decay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280" i="1">
                <a:latin typeface="Times New Roman"/>
                <a:cs typeface="Times New Roman"/>
              </a:rPr>
              <a:t>x</a:t>
            </a:r>
            <a:r>
              <a:rPr dirty="0" sz="2450" spc="95" i="1">
                <a:latin typeface="Times New Roman"/>
                <a:cs typeface="Times New Roman"/>
              </a:rPr>
              <a:t> </a:t>
            </a:r>
            <a:r>
              <a:rPr dirty="0" sz="2450" spc="409">
                <a:latin typeface="Cambria"/>
                <a:cs typeface="Cambria"/>
              </a:rPr>
              <a:t>→</a:t>
            </a:r>
            <a:r>
              <a:rPr dirty="0" sz="2450" spc="165">
                <a:latin typeface="Cambria"/>
                <a:cs typeface="Cambria"/>
              </a:rPr>
              <a:t> </a:t>
            </a:r>
            <a:r>
              <a:rPr dirty="0" sz="2450" spc="310">
                <a:latin typeface="Cambria"/>
                <a:cs typeface="Cambria"/>
              </a:rPr>
              <a:t>±∞</a:t>
            </a:r>
            <a:r>
              <a:rPr dirty="0" sz="2450" spc="310">
                <a:latin typeface="Times New Roman"/>
                <a:cs typeface="Times New Roman"/>
              </a:rPr>
              <a:t>.</a:t>
            </a:r>
            <a:r>
              <a:rPr dirty="0" sz="2450" spc="345">
                <a:latin typeface="Times New Roman"/>
                <a:cs typeface="Times New Roman"/>
              </a:rPr>
              <a:t> </a:t>
            </a:r>
            <a:r>
              <a:rPr dirty="0" sz="2450" spc="-140">
                <a:latin typeface="Times New Roman"/>
                <a:cs typeface="Times New Roman"/>
              </a:rPr>
              <a:t>So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prob- </a:t>
            </a:r>
            <a:r>
              <a:rPr dirty="0" sz="2450">
                <a:latin typeface="Times New Roman"/>
                <a:cs typeface="Times New Roman"/>
              </a:rPr>
              <a:t>ability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gets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smaller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smaller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head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deeper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into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 i="1">
                <a:latin typeface="Times New Roman"/>
                <a:cs typeface="Times New Roman"/>
              </a:rPr>
              <a:t>U</a:t>
            </a:r>
            <a:r>
              <a:rPr dirty="0" sz="2450" spc="400" i="1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 spc="-25" i="1">
                <a:latin typeface="Times New Roman"/>
                <a:cs typeface="Times New Roman"/>
              </a:rPr>
              <a:t>U</a:t>
            </a:r>
            <a:r>
              <a:rPr dirty="0" baseline="-13550" sz="3075" spc="-37">
                <a:latin typeface="Times New Roman"/>
                <a:cs typeface="Times New Roman"/>
              </a:rPr>
              <a:t>0 </a:t>
            </a:r>
            <a:r>
              <a:rPr dirty="0" sz="2450">
                <a:latin typeface="Times New Roman"/>
                <a:cs typeface="Times New Roman"/>
              </a:rPr>
              <a:t>territory,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isn’t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zero.</a:t>
            </a:r>
            <a:endParaRPr sz="2450">
              <a:latin typeface="Times New Roman"/>
              <a:cs typeface="Times New Roman"/>
            </a:endParaRPr>
          </a:p>
          <a:p>
            <a:pPr algn="just" marL="50800" marR="43180">
              <a:lnSpc>
                <a:spcPct val="101699"/>
              </a:lnSpc>
              <a:spcBef>
                <a:spcPts val="600"/>
              </a:spcBef>
            </a:pPr>
            <a:r>
              <a:rPr dirty="0" sz="2450">
                <a:latin typeface="Times New Roman"/>
                <a:cs typeface="Times New Roman"/>
              </a:rPr>
              <a:t>We</a:t>
            </a:r>
            <a:r>
              <a:rPr dirty="0" sz="2450" spc="2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could</a:t>
            </a:r>
            <a:r>
              <a:rPr dirty="0" sz="2450" spc="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instead</a:t>
            </a:r>
            <a:r>
              <a:rPr dirty="0" sz="2450" spc="2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2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chosen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 spc="130" i="1">
                <a:latin typeface="Times New Roman"/>
                <a:cs typeface="Times New Roman"/>
              </a:rPr>
              <a:t>ψ</a:t>
            </a:r>
            <a:r>
              <a:rPr dirty="0" sz="2450" spc="130">
                <a:latin typeface="Times New Roman"/>
                <a:cs typeface="Times New Roman"/>
              </a:rPr>
              <a:t>(</a:t>
            </a:r>
            <a:r>
              <a:rPr dirty="0" sz="2450" spc="130" i="1">
                <a:latin typeface="Times New Roman"/>
                <a:cs typeface="Times New Roman"/>
              </a:rPr>
              <a:t>x</a:t>
            </a:r>
            <a:r>
              <a:rPr dirty="0" sz="2450" spc="130">
                <a:latin typeface="Times New Roman"/>
                <a:cs typeface="Times New Roman"/>
              </a:rPr>
              <a:t>)</a:t>
            </a:r>
            <a:r>
              <a:rPr dirty="0" sz="2450" spc="295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</a:t>
            </a:r>
            <a:r>
              <a:rPr dirty="0" sz="2450" spc="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20">
                <a:latin typeface="Times New Roman"/>
                <a:cs typeface="Times New Roman"/>
              </a:rPr>
              <a:t> </a:t>
            </a:r>
            <a:r>
              <a:rPr dirty="0" sz="2450" i="1">
                <a:latin typeface="Times New Roman"/>
                <a:cs typeface="Times New Roman"/>
              </a:rPr>
              <a:t>U</a:t>
            </a:r>
            <a:r>
              <a:rPr dirty="0" sz="2450" spc="525" i="1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 i="1">
                <a:latin typeface="Times New Roman"/>
                <a:cs typeface="Times New Roman"/>
              </a:rPr>
              <a:t>U</a:t>
            </a:r>
            <a:r>
              <a:rPr dirty="0" baseline="-13550" sz="3075">
                <a:latin typeface="Times New Roman"/>
                <a:cs typeface="Times New Roman"/>
              </a:rPr>
              <a:t>0</a:t>
            </a:r>
            <a:r>
              <a:rPr dirty="0" baseline="-13550" sz="3075" spc="55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re- </a:t>
            </a:r>
            <a:r>
              <a:rPr dirty="0" sz="2450">
                <a:latin typeface="Times New Roman"/>
                <a:cs typeface="Times New Roman"/>
              </a:rPr>
              <a:t>gions.</a:t>
            </a:r>
            <a:r>
              <a:rPr dirty="0" sz="2450" spc="355">
                <a:latin typeface="Times New Roman"/>
                <a:cs typeface="Times New Roman"/>
              </a:rPr>
              <a:t> </a:t>
            </a:r>
            <a:r>
              <a:rPr dirty="0" sz="2450" spc="100">
                <a:latin typeface="Times New Roman"/>
                <a:cs typeface="Times New Roman"/>
              </a:rPr>
              <a:t>That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would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still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valid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solution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5">
                <a:latin typeface="Times New Roman"/>
                <a:cs typeface="Times New Roman"/>
              </a:rPr>
              <a:t>S</a:t>
            </a:r>
            <a:r>
              <a:rPr dirty="0" sz="2450" spc="-70">
                <a:latin typeface="Times New Roman"/>
                <a:cs typeface="Times New Roman"/>
              </a:rPr>
              <a:t>c</a:t>
            </a:r>
            <a:r>
              <a:rPr dirty="0" sz="2450" spc="5">
                <a:latin typeface="Times New Roman"/>
                <a:cs typeface="Times New Roman"/>
              </a:rPr>
              <a:t>hr</a:t>
            </a:r>
            <a:r>
              <a:rPr dirty="0" sz="2450" spc="-1230">
                <a:latin typeface="Times New Roman"/>
                <a:cs typeface="Times New Roman"/>
              </a:rPr>
              <a:t>o</a:t>
            </a:r>
            <a:r>
              <a:rPr dirty="0" sz="2450" spc="5">
                <a:latin typeface="Times New Roman"/>
                <a:cs typeface="Times New Roman"/>
              </a:rPr>
              <a:t>¨dinger’s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equa- </a:t>
            </a:r>
            <a:r>
              <a:rPr dirty="0" sz="2450">
                <a:latin typeface="Times New Roman"/>
                <a:cs typeface="Times New Roman"/>
              </a:rPr>
              <a:t>tion.</a:t>
            </a:r>
            <a:r>
              <a:rPr dirty="0" sz="2450" spc="380">
                <a:latin typeface="Times New Roman"/>
                <a:cs typeface="Times New Roman"/>
              </a:rPr>
              <a:t> </a:t>
            </a:r>
            <a:r>
              <a:rPr dirty="0" sz="2450" spc="-15">
                <a:latin typeface="Times New Roman"/>
                <a:cs typeface="Times New Roman"/>
              </a:rPr>
              <a:t>But—</a:t>
            </a:r>
            <a:r>
              <a:rPr dirty="0" sz="2450">
                <a:latin typeface="Times New Roman"/>
                <a:cs typeface="Times New Roman"/>
              </a:rPr>
              <a:t>assuming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don’t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set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both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315" i="1">
                <a:latin typeface="Times New Roman"/>
                <a:cs typeface="Times New Roman"/>
              </a:rPr>
              <a:t>A</a:t>
            </a:r>
            <a:r>
              <a:rPr dirty="0" sz="2450" spc="114" i="1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330" i="1">
                <a:latin typeface="Times New Roman"/>
                <a:cs typeface="Times New Roman"/>
              </a:rPr>
              <a:t>B</a:t>
            </a:r>
            <a:r>
              <a:rPr dirty="0" sz="2450" spc="240" i="1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zero,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making </a:t>
            </a:r>
            <a:r>
              <a:rPr dirty="0" sz="2450" i="1">
                <a:latin typeface="Times New Roman"/>
                <a:cs typeface="Times New Roman"/>
              </a:rPr>
              <a:t>ψ</a:t>
            </a:r>
            <a:r>
              <a:rPr dirty="0" sz="2450" spc="200" i="1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middle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region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well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(no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65">
                <a:latin typeface="Times New Roman"/>
                <a:cs typeface="Times New Roman"/>
              </a:rPr>
              <a:t>all)—</a:t>
            </a:r>
            <a:r>
              <a:rPr dirty="0" sz="2450">
                <a:latin typeface="Times New Roman"/>
                <a:cs typeface="Times New Roman"/>
              </a:rPr>
              <a:t>we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could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make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resulting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both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continuous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differentiable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-110">
                <a:latin typeface="Times New Roman"/>
                <a:cs typeface="Times New Roman"/>
              </a:rPr>
              <a:t> </a:t>
            </a:r>
            <a:r>
              <a:rPr dirty="0" sz="2450" spc="280" i="1">
                <a:latin typeface="Times New Roman"/>
                <a:cs typeface="Times New Roman"/>
              </a:rPr>
              <a:t>x</a:t>
            </a:r>
            <a:r>
              <a:rPr dirty="0" sz="2450" spc="85" i="1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280" i="1">
                <a:latin typeface="Times New Roman"/>
                <a:cs typeface="Times New Roman"/>
              </a:rPr>
              <a:t>x</a:t>
            </a:r>
            <a:r>
              <a:rPr dirty="0" sz="2450" spc="80" i="1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140" i="1">
                <a:latin typeface="Times New Roman"/>
                <a:cs typeface="Times New Roman"/>
              </a:rPr>
              <a:t>L</a:t>
            </a:r>
            <a:r>
              <a:rPr dirty="0" sz="2450" spc="140">
                <a:latin typeface="Times New Roman"/>
                <a:cs typeface="Times New Roman"/>
              </a:rPr>
              <a:t>.</a:t>
            </a:r>
            <a:r>
              <a:rPr dirty="0" sz="2450" spc="3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For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65" b="0" i="1">
                <a:latin typeface="Bookman Old Style"/>
                <a:cs typeface="Bookman Old Style"/>
              </a:rPr>
              <a:t>infinite</a:t>
            </a:r>
            <a:r>
              <a:rPr dirty="0" sz="2450" spc="20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square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-105">
                <a:latin typeface="Times New Roman"/>
                <a:cs typeface="Times New Roman"/>
              </a:rPr>
              <a:t>well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-175">
                <a:latin typeface="Times New Roman"/>
                <a:cs typeface="Times New Roman"/>
              </a:rPr>
              <a:t>we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waived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re- </a:t>
            </a:r>
            <a:r>
              <a:rPr dirty="0" sz="2450">
                <a:latin typeface="Times New Roman"/>
                <a:cs typeface="Times New Roman"/>
              </a:rPr>
              <a:t>quirement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of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differentiability,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here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requirement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precludes </a:t>
            </a:r>
            <a:r>
              <a:rPr dirty="0" sz="2450">
                <a:latin typeface="Times New Roman"/>
                <a:cs typeface="Times New Roman"/>
              </a:rPr>
              <a:t>such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solution.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647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825365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5.5.</a:t>
            </a:r>
            <a:r>
              <a:rPr dirty="0" sz="1200" spc="28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COMPLEX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NUMBERS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572770" algn="l"/>
              </a:tabLst>
            </a:pPr>
            <a:r>
              <a:rPr dirty="0" sz="1700" spc="-25" b="1">
                <a:latin typeface="Georgia"/>
                <a:cs typeface="Georgia"/>
              </a:rPr>
              <a:t>5.5</a:t>
            </a:r>
            <a:r>
              <a:rPr dirty="0" sz="1700" b="1">
                <a:latin typeface="Georgia"/>
                <a:cs typeface="Georgia"/>
              </a:rPr>
              <a:t>	Math</a:t>
            </a:r>
            <a:r>
              <a:rPr dirty="0" sz="1700" spc="85" b="1">
                <a:latin typeface="Georgia"/>
                <a:cs typeface="Georgia"/>
              </a:rPr>
              <a:t> </a:t>
            </a:r>
            <a:r>
              <a:rPr dirty="0" sz="1700" spc="-45" b="1">
                <a:latin typeface="Georgia"/>
                <a:cs typeface="Georgia"/>
              </a:rPr>
              <a:t>Interlude:</a:t>
            </a:r>
            <a:r>
              <a:rPr dirty="0" sz="1700" spc="265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Complex</a:t>
            </a:r>
            <a:r>
              <a:rPr dirty="0" sz="1700" spc="90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Numbers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3781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5.1.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FORCE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POTENTIAL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ENERGY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754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The</a:t>
            </a:r>
            <a:r>
              <a:rPr dirty="0" spc="20"/>
              <a:t> </a:t>
            </a:r>
            <a:r>
              <a:rPr dirty="0"/>
              <a:t>relationship</a:t>
            </a:r>
            <a:r>
              <a:rPr dirty="0" spc="15"/>
              <a:t> </a:t>
            </a:r>
            <a:r>
              <a:rPr dirty="0" spc="-10"/>
              <a:t>between</a:t>
            </a:r>
            <a:r>
              <a:rPr dirty="0" spc="20"/>
              <a:t> </a:t>
            </a:r>
            <a:r>
              <a:rPr dirty="0" spc="-55"/>
              <a:t>force</a:t>
            </a:r>
            <a:r>
              <a:rPr dirty="0" spc="15"/>
              <a:t> </a:t>
            </a:r>
            <a:r>
              <a:rPr dirty="0"/>
              <a:t>and</a:t>
            </a:r>
            <a:r>
              <a:rPr dirty="0" spc="20"/>
              <a:t> </a:t>
            </a:r>
            <a:r>
              <a:rPr dirty="0"/>
              <a:t>potential</a:t>
            </a:r>
            <a:r>
              <a:rPr dirty="0" spc="15"/>
              <a:t> </a:t>
            </a:r>
            <a:r>
              <a:rPr dirty="0" spc="-10"/>
              <a:t>energy</a:t>
            </a:r>
            <a:r>
              <a:rPr dirty="0" spc="20"/>
              <a:t> </a:t>
            </a:r>
            <a:r>
              <a:rPr dirty="0"/>
              <a:t>can</a:t>
            </a:r>
            <a:r>
              <a:rPr dirty="0" spc="20"/>
              <a:t> </a:t>
            </a:r>
            <a:r>
              <a:rPr dirty="0"/>
              <a:t>be</a:t>
            </a:r>
            <a:r>
              <a:rPr dirty="0" spc="20"/>
              <a:t> </a:t>
            </a:r>
            <a:r>
              <a:rPr dirty="0" spc="-10"/>
              <a:t>briefly </a:t>
            </a:r>
            <a:r>
              <a:rPr dirty="0"/>
              <a:t>summarized</a:t>
            </a:r>
            <a:r>
              <a:rPr dirty="0" spc="-100"/>
              <a:t> </a:t>
            </a:r>
            <a:r>
              <a:rPr dirty="0" spc="-10"/>
              <a:t>as.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5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42037"/>
            <a:ext cx="8260080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High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potential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means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strong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force.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55">
                <a:latin typeface="Times New Roman"/>
                <a:cs typeface="Times New Roman"/>
              </a:rPr>
              <a:t>Low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potential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means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strong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force.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 spc="-65">
                <a:latin typeface="Times New Roman"/>
                <a:cs typeface="Times New Roman"/>
              </a:rPr>
              <a:t>force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tends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push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toward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regions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114">
                <a:latin typeface="Times New Roman"/>
                <a:cs typeface="Times New Roman"/>
              </a:rPr>
              <a:t>of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high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potential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energy.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force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tends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push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toward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regions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of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80">
                <a:latin typeface="Times New Roman"/>
                <a:cs typeface="Times New Roman"/>
              </a:rPr>
              <a:t>low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potential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energy.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253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5.5.</a:t>
            </a:r>
            <a:r>
              <a:rPr dirty="0" sz="1200" spc="29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COMPLEX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NUMBERS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4992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6498590" algn="l"/>
              </a:tabLst>
            </a:pPr>
            <a:r>
              <a:rPr dirty="0" spc="75"/>
              <a:t>What</a:t>
            </a:r>
            <a:r>
              <a:rPr dirty="0" spc="110"/>
              <a:t> </a:t>
            </a:r>
            <a:r>
              <a:rPr dirty="0"/>
              <a:t>is</a:t>
            </a:r>
            <a:r>
              <a:rPr dirty="0" spc="114"/>
              <a:t> </a:t>
            </a:r>
            <a:r>
              <a:rPr dirty="0"/>
              <a:t>the</a:t>
            </a:r>
            <a:r>
              <a:rPr dirty="0" spc="110"/>
              <a:t> </a:t>
            </a:r>
            <a:r>
              <a:rPr dirty="0"/>
              <a:t>imaginary</a:t>
            </a:r>
            <a:r>
              <a:rPr dirty="0" spc="114"/>
              <a:t> </a:t>
            </a:r>
            <a:r>
              <a:rPr dirty="0" spc="85"/>
              <a:t>part</a:t>
            </a:r>
            <a:r>
              <a:rPr dirty="0" spc="110"/>
              <a:t> </a:t>
            </a:r>
            <a:r>
              <a:rPr dirty="0"/>
              <a:t>of</a:t>
            </a:r>
            <a:r>
              <a:rPr dirty="0" spc="114"/>
              <a:t> </a:t>
            </a:r>
            <a:r>
              <a:rPr dirty="0"/>
              <a:t>the</a:t>
            </a:r>
            <a:r>
              <a:rPr dirty="0" spc="110"/>
              <a:t> </a:t>
            </a:r>
            <a:r>
              <a:rPr dirty="0"/>
              <a:t>number</a:t>
            </a:r>
            <a:r>
              <a:rPr dirty="0" spc="110"/>
              <a:t> </a:t>
            </a:r>
            <a:r>
              <a:rPr dirty="0"/>
              <a:t>2</a:t>
            </a:r>
            <a:r>
              <a:rPr dirty="0" spc="-75"/>
              <a:t> </a:t>
            </a:r>
            <a:r>
              <a:rPr dirty="0" spc="555">
                <a:latin typeface="Cambria"/>
                <a:cs typeface="Cambria"/>
              </a:rPr>
              <a:t>−</a:t>
            </a:r>
            <a:r>
              <a:rPr dirty="0" spc="-5">
                <a:latin typeface="Cambria"/>
                <a:cs typeface="Cambria"/>
              </a:rPr>
              <a:t> </a:t>
            </a:r>
            <a:r>
              <a:rPr dirty="0" spc="-25"/>
              <a:t>5</a:t>
            </a:r>
            <a:r>
              <a:rPr dirty="0" spc="-25" i="1">
                <a:latin typeface="Times New Roman"/>
                <a:cs typeface="Times New Roman"/>
              </a:rPr>
              <a:t>i</a:t>
            </a:r>
            <a:r>
              <a:rPr dirty="0" spc="-25"/>
              <a:t>?</a:t>
            </a:r>
            <a:r>
              <a:rPr dirty="0"/>
              <a:t>	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/>
          <p:nvPr/>
        </p:nvSpPr>
        <p:spPr>
          <a:xfrm>
            <a:off x="1365516" y="4399292"/>
            <a:ext cx="288925" cy="0"/>
          </a:xfrm>
          <a:custGeom>
            <a:avLst/>
            <a:gdLst/>
            <a:ahLst/>
            <a:cxnLst/>
            <a:rect l="l" t="t" r="r" b="b"/>
            <a:pathLst>
              <a:path w="288925" h="0">
                <a:moveTo>
                  <a:pt x="0" y="0"/>
                </a:moveTo>
                <a:lnTo>
                  <a:pt x="288747" y="0"/>
                </a:lnTo>
              </a:path>
            </a:pathLst>
          </a:custGeom>
          <a:ln w="12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702437" y="1679681"/>
            <a:ext cx="977265" cy="306260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94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9415" algn="l"/>
              </a:tabLst>
            </a:pPr>
            <a:r>
              <a:rPr dirty="0" sz="2450" spc="-50">
                <a:latin typeface="Times New Roman"/>
                <a:cs typeface="Times New Roman"/>
              </a:rPr>
              <a:t>2</a:t>
            </a:r>
            <a:endParaRPr sz="2450">
              <a:latin typeface="Times New Roman"/>
              <a:cs typeface="Times New Roman"/>
            </a:endParaRPr>
          </a:p>
          <a:p>
            <a:pPr marL="399415" indent="-35814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99415" algn="l"/>
              </a:tabLst>
            </a:pPr>
            <a:r>
              <a:rPr dirty="0" sz="2450" spc="204">
                <a:latin typeface="Cambria"/>
                <a:cs typeface="Cambria"/>
              </a:rPr>
              <a:t>−</a:t>
            </a:r>
            <a:r>
              <a:rPr dirty="0" sz="2450" spc="204">
                <a:latin typeface="Times New Roman"/>
                <a:cs typeface="Times New Roman"/>
              </a:rPr>
              <a:t>2</a:t>
            </a:r>
            <a:endParaRPr sz="2450">
              <a:latin typeface="Times New Roman"/>
              <a:cs typeface="Times New Roman"/>
            </a:endParaRPr>
          </a:p>
          <a:p>
            <a:pPr marL="3994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9415" algn="l"/>
              </a:tabLst>
            </a:pPr>
            <a:r>
              <a:rPr dirty="0" sz="2450" spc="-50">
                <a:latin typeface="Times New Roman"/>
                <a:cs typeface="Times New Roman"/>
              </a:rPr>
              <a:t>5</a:t>
            </a:r>
            <a:endParaRPr sz="2450">
              <a:latin typeface="Times New Roman"/>
              <a:cs typeface="Times New Roman"/>
            </a:endParaRPr>
          </a:p>
          <a:p>
            <a:pPr marL="399415" indent="-37401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99415" algn="l"/>
              </a:tabLst>
            </a:pPr>
            <a:r>
              <a:rPr dirty="0" sz="2450" spc="204">
                <a:latin typeface="Cambria"/>
                <a:cs typeface="Cambria"/>
              </a:rPr>
              <a:t>−</a:t>
            </a:r>
            <a:r>
              <a:rPr dirty="0" sz="2450" spc="204">
                <a:latin typeface="Times New Roman"/>
                <a:cs typeface="Times New Roman"/>
              </a:rPr>
              <a:t>5</a:t>
            </a:r>
            <a:endParaRPr sz="2450">
              <a:latin typeface="Times New Roman"/>
              <a:cs typeface="Times New Roman"/>
            </a:endParaRPr>
          </a:p>
          <a:p>
            <a:pPr marL="39941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9415" algn="l"/>
              </a:tabLst>
            </a:pPr>
            <a:r>
              <a:rPr dirty="0" sz="2450" spc="-25">
                <a:latin typeface="Times New Roman"/>
                <a:cs typeface="Times New Roman"/>
              </a:rPr>
              <a:t>29</a:t>
            </a:r>
            <a:endParaRPr sz="2450">
              <a:latin typeface="Times New Roman"/>
              <a:cs typeface="Times New Roman"/>
            </a:endParaRPr>
          </a:p>
          <a:p>
            <a:pPr marL="399415" indent="-34163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99415" algn="l"/>
              </a:tabLst>
            </a:pPr>
            <a:r>
              <a:rPr dirty="0" baseline="46485" sz="3675" spc="89">
                <a:latin typeface="Cambria"/>
                <a:cs typeface="Cambria"/>
              </a:rPr>
              <a:t>√</a:t>
            </a:r>
            <a:r>
              <a:rPr dirty="0" sz="2450" spc="60">
                <a:latin typeface="Times New Roman"/>
                <a:cs typeface="Times New Roman"/>
              </a:rPr>
              <a:t>29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253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5.5.</a:t>
            </a:r>
            <a:r>
              <a:rPr dirty="0" sz="1200" spc="29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COMPLEX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NUMBERS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4992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6498590" algn="l"/>
              </a:tabLst>
            </a:pPr>
            <a:r>
              <a:rPr dirty="0" spc="75"/>
              <a:t>What</a:t>
            </a:r>
            <a:r>
              <a:rPr dirty="0" spc="110"/>
              <a:t> </a:t>
            </a:r>
            <a:r>
              <a:rPr dirty="0"/>
              <a:t>is</a:t>
            </a:r>
            <a:r>
              <a:rPr dirty="0" spc="114"/>
              <a:t> </a:t>
            </a:r>
            <a:r>
              <a:rPr dirty="0"/>
              <a:t>the</a:t>
            </a:r>
            <a:r>
              <a:rPr dirty="0" spc="110"/>
              <a:t> </a:t>
            </a:r>
            <a:r>
              <a:rPr dirty="0"/>
              <a:t>imaginary</a:t>
            </a:r>
            <a:r>
              <a:rPr dirty="0" spc="114"/>
              <a:t> </a:t>
            </a:r>
            <a:r>
              <a:rPr dirty="0" spc="85"/>
              <a:t>part</a:t>
            </a:r>
            <a:r>
              <a:rPr dirty="0" spc="110"/>
              <a:t> </a:t>
            </a:r>
            <a:r>
              <a:rPr dirty="0"/>
              <a:t>of</a:t>
            </a:r>
            <a:r>
              <a:rPr dirty="0" spc="114"/>
              <a:t> </a:t>
            </a:r>
            <a:r>
              <a:rPr dirty="0"/>
              <a:t>the</a:t>
            </a:r>
            <a:r>
              <a:rPr dirty="0" spc="110"/>
              <a:t> </a:t>
            </a:r>
            <a:r>
              <a:rPr dirty="0"/>
              <a:t>number</a:t>
            </a:r>
            <a:r>
              <a:rPr dirty="0" spc="110"/>
              <a:t> </a:t>
            </a:r>
            <a:r>
              <a:rPr dirty="0"/>
              <a:t>2</a:t>
            </a:r>
            <a:r>
              <a:rPr dirty="0" spc="-75"/>
              <a:t> </a:t>
            </a:r>
            <a:r>
              <a:rPr dirty="0" spc="555">
                <a:latin typeface="Cambria"/>
                <a:cs typeface="Cambria"/>
              </a:rPr>
              <a:t>−</a:t>
            </a:r>
            <a:r>
              <a:rPr dirty="0" spc="-5">
                <a:latin typeface="Cambria"/>
                <a:cs typeface="Cambria"/>
              </a:rPr>
              <a:t> </a:t>
            </a:r>
            <a:r>
              <a:rPr dirty="0" spc="-25"/>
              <a:t>5</a:t>
            </a:r>
            <a:r>
              <a:rPr dirty="0" spc="-25" i="1">
                <a:latin typeface="Times New Roman"/>
                <a:cs typeface="Times New Roman"/>
              </a:rPr>
              <a:t>i</a:t>
            </a:r>
            <a:r>
              <a:rPr dirty="0" spc="-25"/>
              <a:t>?</a:t>
            </a:r>
            <a:r>
              <a:rPr dirty="0"/>
              <a:t>	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/>
          <p:nvPr/>
        </p:nvSpPr>
        <p:spPr>
          <a:xfrm>
            <a:off x="1365516" y="4399292"/>
            <a:ext cx="288925" cy="0"/>
          </a:xfrm>
          <a:custGeom>
            <a:avLst/>
            <a:gdLst/>
            <a:ahLst/>
            <a:cxnLst/>
            <a:rect l="l" t="t" r="r" b="b"/>
            <a:pathLst>
              <a:path w="288925" h="0">
                <a:moveTo>
                  <a:pt x="0" y="0"/>
                </a:moveTo>
                <a:lnTo>
                  <a:pt x="288747" y="0"/>
                </a:lnTo>
              </a:path>
            </a:pathLst>
          </a:custGeom>
          <a:ln w="12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695058" y="1679681"/>
            <a:ext cx="1882139" cy="368236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07034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407034" algn="l"/>
              </a:tabLst>
            </a:pPr>
            <a:r>
              <a:rPr dirty="0" sz="2450" spc="-50">
                <a:latin typeface="Times New Roman"/>
                <a:cs typeface="Times New Roman"/>
              </a:rPr>
              <a:t>2</a:t>
            </a:r>
            <a:endParaRPr sz="2450">
              <a:latin typeface="Times New Roman"/>
              <a:cs typeface="Times New Roman"/>
            </a:endParaRPr>
          </a:p>
          <a:p>
            <a:pPr marL="407034" indent="-35814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07034" algn="l"/>
              </a:tabLst>
            </a:pPr>
            <a:r>
              <a:rPr dirty="0" sz="2450" spc="204">
                <a:latin typeface="Cambria"/>
                <a:cs typeface="Cambria"/>
              </a:rPr>
              <a:t>−</a:t>
            </a:r>
            <a:r>
              <a:rPr dirty="0" sz="2450" spc="204">
                <a:latin typeface="Times New Roman"/>
                <a:cs typeface="Times New Roman"/>
              </a:rPr>
              <a:t>2</a:t>
            </a:r>
            <a:endParaRPr sz="2450">
              <a:latin typeface="Times New Roman"/>
              <a:cs typeface="Times New Roman"/>
            </a:endParaRPr>
          </a:p>
          <a:p>
            <a:pPr marL="4064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06400" algn="l"/>
              </a:tabLst>
            </a:pPr>
            <a:r>
              <a:rPr dirty="0" sz="2450" spc="-50">
                <a:latin typeface="Times New Roman"/>
                <a:cs typeface="Times New Roman"/>
              </a:rPr>
              <a:t>5</a:t>
            </a:r>
            <a:endParaRPr sz="2450">
              <a:latin typeface="Times New Roman"/>
              <a:cs typeface="Times New Roman"/>
            </a:endParaRPr>
          </a:p>
          <a:p>
            <a:pPr marL="406400" indent="-37401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06400" algn="l"/>
              </a:tabLst>
            </a:pPr>
            <a:r>
              <a:rPr dirty="0" sz="2450" spc="204">
                <a:latin typeface="Cambria"/>
                <a:cs typeface="Cambria"/>
              </a:rPr>
              <a:t>−</a:t>
            </a:r>
            <a:r>
              <a:rPr dirty="0" sz="2450" spc="204">
                <a:latin typeface="Times New Roman"/>
                <a:cs typeface="Times New Roman"/>
              </a:rPr>
              <a:t>5</a:t>
            </a:r>
            <a:endParaRPr sz="2450">
              <a:latin typeface="Times New Roman"/>
              <a:cs typeface="Times New Roman"/>
            </a:endParaRPr>
          </a:p>
          <a:p>
            <a:pPr marL="407034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07034" algn="l"/>
              </a:tabLst>
            </a:pPr>
            <a:r>
              <a:rPr dirty="0" sz="2450" spc="-25">
                <a:latin typeface="Times New Roman"/>
                <a:cs typeface="Times New Roman"/>
              </a:rPr>
              <a:t>29</a:t>
            </a:r>
            <a:endParaRPr sz="2450">
              <a:latin typeface="Times New Roman"/>
              <a:cs typeface="Times New Roman"/>
            </a:endParaRPr>
          </a:p>
          <a:p>
            <a:pPr marL="407034" indent="-34163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07034" algn="l"/>
              </a:tabLst>
            </a:pPr>
            <a:r>
              <a:rPr dirty="0" baseline="46485" sz="3675" spc="89">
                <a:latin typeface="Cambria"/>
                <a:cs typeface="Cambria"/>
              </a:rPr>
              <a:t>√</a:t>
            </a:r>
            <a:r>
              <a:rPr dirty="0" sz="2450" spc="60">
                <a:latin typeface="Times New Roman"/>
                <a:cs typeface="Times New Roman"/>
              </a:rPr>
              <a:t>29</a:t>
            </a:r>
            <a:endParaRPr sz="2450">
              <a:latin typeface="Times New Roman"/>
              <a:cs typeface="Times New Roman"/>
            </a:endParaRPr>
          </a:p>
          <a:p>
            <a:pPr marL="25400">
              <a:lnSpc>
                <a:spcPct val="100000"/>
              </a:lnSpc>
              <a:spcBef>
                <a:spcPts val="1939"/>
              </a:spcBef>
              <a:tabLst>
                <a:tab pos="16338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D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253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5.5.</a:t>
            </a:r>
            <a:r>
              <a:rPr dirty="0" sz="1200" spc="29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COMPLEX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NUMBERS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743839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5687060" algn="l"/>
              </a:tabLst>
            </a:pPr>
            <a:r>
              <a:rPr dirty="0" spc="75"/>
              <a:t>What</a:t>
            </a:r>
            <a:r>
              <a:rPr dirty="0" spc="110"/>
              <a:t> </a:t>
            </a:r>
            <a:r>
              <a:rPr dirty="0"/>
              <a:t>is</a:t>
            </a:r>
            <a:r>
              <a:rPr dirty="0" spc="114"/>
              <a:t> </a:t>
            </a:r>
            <a:r>
              <a:rPr dirty="0"/>
              <a:t>the</a:t>
            </a:r>
            <a:r>
              <a:rPr dirty="0" spc="110"/>
              <a:t> </a:t>
            </a:r>
            <a:r>
              <a:rPr dirty="0"/>
              <a:t>modulus</a:t>
            </a:r>
            <a:r>
              <a:rPr dirty="0" spc="114"/>
              <a:t> </a:t>
            </a:r>
            <a:r>
              <a:rPr dirty="0"/>
              <a:t>of</a:t>
            </a:r>
            <a:r>
              <a:rPr dirty="0" spc="110"/>
              <a:t> </a:t>
            </a:r>
            <a:r>
              <a:rPr dirty="0"/>
              <a:t>the</a:t>
            </a:r>
            <a:r>
              <a:rPr dirty="0" spc="114"/>
              <a:t> </a:t>
            </a:r>
            <a:r>
              <a:rPr dirty="0"/>
              <a:t>number</a:t>
            </a:r>
            <a:r>
              <a:rPr dirty="0" spc="110"/>
              <a:t> </a:t>
            </a:r>
            <a:r>
              <a:rPr dirty="0"/>
              <a:t>2</a:t>
            </a:r>
            <a:r>
              <a:rPr dirty="0" spc="-70"/>
              <a:t> </a:t>
            </a:r>
            <a:r>
              <a:rPr dirty="0" spc="555">
                <a:latin typeface="Cambria"/>
                <a:cs typeface="Cambria"/>
              </a:rPr>
              <a:t>−</a:t>
            </a:r>
            <a:r>
              <a:rPr dirty="0" spc="-5">
                <a:latin typeface="Cambria"/>
                <a:cs typeface="Cambria"/>
              </a:rPr>
              <a:t> </a:t>
            </a:r>
            <a:r>
              <a:rPr dirty="0" spc="-25"/>
              <a:t>5</a:t>
            </a:r>
            <a:r>
              <a:rPr dirty="0" spc="-25" i="1">
                <a:latin typeface="Times New Roman"/>
                <a:cs typeface="Times New Roman"/>
              </a:rPr>
              <a:t>i</a:t>
            </a:r>
            <a:r>
              <a:rPr dirty="0" spc="-25"/>
              <a:t>?</a:t>
            </a:r>
            <a:r>
              <a:rPr dirty="0"/>
              <a:t>	(Choose</a:t>
            </a:r>
            <a:r>
              <a:rPr dirty="0" spc="-4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/>
          <p:nvPr/>
        </p:nvSpPr>
        <p:spPr>
          <a:xfrm>
            <a:off x="1365516" y="4399292"/>
            <a:ext cx="288925" cy="0"/>
          </a:xfrm>
          <a:custGeom>
            <a:avLst/>
            <a:gdLst/>
            <a:ahLst/>
            <a:cxnLst/>
            <a:rect l="l" t="t" r="r" b="b"/>
            <a:pathLst>
              <a:path w="288925" h="0">
                <a:moveTo>
                  <a:pt x="0" y="0"/>
                </a:moveTo>
                <a:lnTo>
                  <a:pt x="288747" y="0"/>
                </a:lnTo>
              </a:path>
            </a:pathLst>
          </a:custGeom>
          <a:ln w="12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702437" y="1679681"/>
            <a:ext cx="977265" cy="306260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94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9415" algn="l"/>
              </a:tabLst>
            </a:pPr>
            <a:r>
              <a:rPr dirty="0" sz="2450" spc="-50">
                <a:latin typeface="Times New Roman"/>
                <a:cs typeface="Times New Roman"/>
              </a:rPr>
              <a:t>2</a:t>
            </a:r>
            <a:endParaRPr sz="2450">
              <a:latin typeface="Times New Roman"/>
              <a:cs typeface="Times New Roman"/>
            </a:endParaRPr>
          </a:p>
          <a:p>
            <a:pPr marL="399415" indent="-35814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99415" algn="l"/>
              </a:tabLst>
            </a:pPr>
            <a:r>
              <a:rPr dirty="0" sz="2450" spc="204">
                <a:latin typeface="Cambria"/>
                <a:cs typeface="Cambria"/>
              </a:rPr>
              <a:t>−</a:t>
            </a:r>
            <a:r>
              <a:rPr dirty="0" sz="2450" spc="204">
                <a:latin typeface="Times New Roman"/>
                <a:cs typeface="Times New Roman"/>
              </a:rPr>
              <a:t>2</a:t>
            </a:r>
            <a:endParaRPr sz="2450">
              <a:latin typeface="Times New Roman"/>
              <a:cs typeface="Times New Roman"/>
            </a:endParaRPr>
          </a:p>
          <a:p>
            <a:pPr marL="3994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9415" algn="l"/>
              </a:tabLst>
            </a:pPr>
            <a:r>
              <a:rPr dirty="0" sz="2450" spc="-50">
                <a:latin typeface="Times New Roman"/>
                <a:cs typeface="Times New Roman"/>
              </a:rPr>
              <a:t>5</a:t>
            </a:r>
            <a:endParaRPr sz="2450">
              <a:latin typeface="Times New Roman"/>
              <a:cs typeface="Times New Roman"/>
            </a:endParaRPr>
          </a:p>
          <a:p>
            <a:pPr marL="399415" indent="-37401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99415" algn="l"/>
              </a:tabLst>
            </a:pPr>
            <a:r>
              <a:rPr dirty="0" sz="2450" spc="204">
                <a:latin typeface="Cambria"/>
                <a:cs typeface="Cambria"/>
              </a:rPr>
              <a:t>−</a:t>
            </a:r>
            <a:r>
              <a:rPr dirty="0" sz="2450" spc="204">
                <a:latin typeface="Times New Roman"/>
                <a:cs typeface="Times New Roman"/>
              </a:rPr>
              <a:t>5</a:t>
            </a:r>
            <a:endParaRPr sz="2450">
              <a:latin typeface="Times New Roman"/>
              <a:cs typeface="Times New Roman"/>
            </a:endParaRPr>
          </a:p>
          <a:p>
            <a:pPr marL="39941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9415" algn="l"/>
              </a:tabLst>
            </a:pPr>
            <a:r>
              <a:rPr dirty="0" sz="2450" spc="-25">
                <a:latin typeface="Times New Roman"/>
                <a:cs typeface="Times New Roman"/>
              </a:rPr>
              <a:t>29</a:t>
            </a:r>
            <a:endParaRPr sz="2450">
              <a:latin typeface="Times New Roman"/>
              <a:cs typeface="Times New Roman"/>
            </a:endParaRPr>
          </a:p>
          <a:p>
            <a:pPr marL="399415" indent="-34163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99415" algn="l"/>
              </a:tabLst>
            </a:pPr>
            <a:r>
              <a:rPr dirty="0" baseline="46485" sz="3675" spc="89">
                <a:latin typeface="Cambria"/>
                <a:cs typeface="Cambria"/>
              </a:rPr>
              <a:t>√</a:t>
            </a:r>
            <a:r>
              <a:rPr dirty="0" sz="2450" spc="60">
                <a:latin typeface="Times New Roman"/>
                <a:cs typeface="Times New Roman"/>
              </a:rPr>
              <a:t>29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253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5.5.</a:t>
            </a:r>
            <a:r>
              <a:rPr dirty="0" sz="1200" spc="29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COMPLEX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NUMBERS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743839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5687060" algn="l"/>
              </a:tabLst>
            </a:pPr>
            <a:r>
              <a:rPr dirty="0" spc="75"/>
              <a:t>What</a:t>
            </a:r>
            <a:r>
              <a:rPr dirty="0" spc="110"/>
              <a:t> </a:t>
            </a:r>
            <a:r>
              <a:rPr dirty="0"/>
              <a:t>is</a:t>
            </a:r>
            <a:r>
              <a:rPr dirty="0" spc="114"/>
              <a:t> </a:t>
            </a:r>
            <a:r>
              <a:rPr dirty="0"/>
              <a:t>the</a:t>
            </a:r>
            <a:r>
              <a:rPr dirty="0" spc="110"/>
              <a:t> </a:t>
            </a:r>
            <a:r>
              <a:rPr dirty="0"/>
              <a:t>modulus</a:t>
            </a:r>
            <a:r>
              <a:rPr dirty="0" spc="114"/>
              <a:t> </a:t>
            </a:r>
            <a:r>
              <a:rPr dirty="0"/>
              <a:t>of</a:t>
            </a:r>
            <a:r>
              <a:rPr dirty="0" spc="110"/>
              <a:t> </a:t>
            </a:r>
            <a:r>
              <a:rPr dirty="0"/>
              <a:t>the</a:t>
            </a:r>
            <a:r>
              <a:rPr dirty="0" spc="114"/>
              <a:t> </a:t>
            </a:r>
            <a:r>
              <a:rPr dirty="0"/>
              <a:t>number</a:t>
            </a:r>
            <a:r>
              <a:rPr dirty="0" spc="110"/>
              <a:t> </a:t>
            </a:r>
            <a:r>
              <a:rPr dirty="0"/>
              <a:t>2</a:t>
            </a:r>
            <a:r>
              <a:rPr dirty="0" spc="-70"/>
              <a:t> </a:t>
            </a:r>
            <a:r>
              <a:rPr dirty="0" spc="555">
                <a:latin typeface="Cambria"/>
                <a:cs typeface="Cambria"/>
              </a:rPr>
              <a:t>−</a:t>
            </a:r>
            <a:r>
              <a:rPr dirty="0" spc="-5">
                <a:latin typeface="Cambria"/>
                <a:cs typeface="Cambria"/>
              </a:rPr>
              <a:t> </a:t>
            </a:r>
            <a:r>
              <a:rPr dirty="0" spc="-25"/>
              <a:t>5</a:t>
            </a:r>
            <a:r>
              <a:rPr dirty="0" spc="-25" i="1">
                <a:latin typeface="Times New Roman"/>
                <a:cs typeface="Times New Roman"/>
              </a:rPr>
              <a:t>i</a:t>
            </a:r>
            <a:r>
              <a:rPr dirty="0" spc="-25"/>
              <a:t>?</a:t>
            </a:r>
            <a:r>
              <a:rPr dirty="0"/>
              <a:t>	(Choose</a:t>
            </a:r>
            <a:r>
              <a:rPr dirty="0" spc="-4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/>
          <p:nvPr/>
        </p:nvSpPr>
        <p:spPr>
          <a:xfrm>
            <a:off x="1365516" y="4399292"/>
            <a:ext cx="288925" cy="0"/>
          </a:xfrm>
          <a:custGeom>
            <a:avLst/>
            <a:gdLst/>
            <a:ahLst/>
            <a:cxnLst/>
            <a:rect l="l" t="t" r="r" b="b"/>
            <a:pathLst>
              <a:path w="288925" h="0">
                <a:moveTo>
                  <a:pt x="0" y="0"/>
                </a:moveTo>
                <a:lnTo>
                  <a:pt x="288747" y="0"/>
                </a:lnTo>
              </a:path>
            </a:pathLst>
          </a:custGeom>
          <a:ln w="12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695058" y="1679681"/>
            <a:ext cx="1849755" cy="368236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07034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407034" algn="l"/>
              </a:tabLst>
            </a:pPr>
            <a:r>
              <a:rPr dirty="0" sz="2450" spc="-50">
                <a:latin typeface="Times New Roman"/>
                <a:cs typeface="Times New Roman"/>
              </a:rPr>
              <a:t>2</a:t>
            </a:r>
            <a:endParaRPr sz="2450">
              <a:latin typeface="Times New Roman"/>
              <a:cs typeface="Times New Roman"/>
            </a:endParaRPr>
          </a:p>
          <a:p>
            <a:pPr marL="407034" indent="-35814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07034" algn="l"/>
              </a:tabLst>
            </a:pPr>
            <a:r>
              <a:rPr dirty="0" sz="2450" spc="204">
                <a:latin typeface="Cambria"/>
                <a:cs typeface="Cambria"/>
              </a:rPr>
              <a:t>−</a:t>
            </a:r>
            <a:r>
              <a:rPr dirty="0" sz="2450" spc="204">
                <a:latin typeface="Times New Roman"/>
                <a:cs typeface="Times New Roman"/>
              </a:rPr>
              <a:t>2</a:t>
            </a:r>
            <a:endParaRPr sz="2450">
              <a:latin typeface="Times New Roman"/>
              <a:cs typeface="Times New Roman"/>
            </a:endParaRPr>
          </a:p>
          <a:p>
            <a:pPr marL="4064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06400" algn="l"/>
              </a:tabLst>
            </a:pPr>
            <a:r>
              <a:rPr dirty="0" sz="2450" spc="-50">
                <a:latin typeface="Times New Roman"/>
                <a:cs typeface="Times New Roman"/>
              </a:rPr>
              <a:t>5</a:t>
            </a:r>
            <a:endParaRPr sz="2450">
              <a:latin typeface="Times New Roman"/>
              <a:cs typeface="Times New Roman"/>
            </a:endParaRPr>
          </a:p>
          <a:p>
            <a:pPr marL="406400" indent="-37401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06400" algn="l"/>
              </a:tabLst>
            </a:pPr>
            <a:r>
              <a:rPr dirty="0" sz="2450" spc="204">
                <a:latin typeface="Cambria"/>
                <a:cs typeface="Cambria"/>
              </a:rPr>
              <a:t>−</a:t>
            </a:r>
            <a:r>
              <a:rPr dirty="0" sz="2450" spc="204">
                <a:latin typeface="Times New Roman"/>
                <a:cs typeface="Times New Roman"/>
              </a:rPr>
              <a:t>5</a:t>
            </a:r>
            <a:endParaRPr sz="2450">
              <a:latin typeface="Times New Roman"/>
              <a:cs typeface="Times New Roman"/>
            </a:endParaRPr>
          </a:p>
          <a:p>
            <a:pPr marL="407034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07034" algn="l"/>
              </a:tabLst>
            </a:pPr>
            <a:r>
              <a:rPr dirty="0" sz="2450" spc="-25">
                <a:latin typeface="Times New Roman"/>
                <a:cs typeface="Times New Roman"/>
              </a:rPr>
              <a:t>29</a:t>
            </a:r>
            <a:endParaRPr sz="2450">
              <a:latin typeface="Times New Roman"/>
              <a:cs typeface="Times New Roman"/>
            </a:endParaRPr>
          </a:p>
          <a:p>
            <a:pPr marL="407034" indent="-34163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07034" algn="l"/>
              </a:tabLst>
            </a:pPr>
            <a:r>
              <a:rPr dirty="0" baseline="46485" sz="3675" spc="89">
                <a:latin typeface="Cambria"/>
                <a:cs typeface="Cambria"/>
              </a:rPr>
              <a:t>√</a:t>
            </a:r>
            <a:r>
              <a:rPr dirty="0" sz="2450" spc="60">
                <a:latin typeface="Times New Roman"/>
                <a:cs typeface="Times New Roman"/>
              </a:rPr>
              <a:t>29</a:t>
            </a:r>
            <a:endParaRPr sz="2450">
              <a:latin typeface="Times New Roman"/>
              <a:cs typeface="Times New Roman"/>
            </a:endParaRPr>
          </a:p>
          <a:p>
            <a:pPr marL="25400">
              <a:lnSpc>
                <a:spcPct val="100000"/>
              </a:lnSpc>
              <a:spcBef>
                <a:spcPts val="1939"/>
              </a:spcBef>
              <a:tabLst>
                <a:tab pos="16338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70">
                <a:latin typeface="Times New Roman"/>
                <a:cs typeface="Times New Roman"/>
              </a:rPr>
              <a:t>F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253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5.5.</a:t>
            </a:r>
            <a:r>
              <a:rPr dirty="0" sz="1200" spc="29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COMPLEX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NUMBERS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5634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7221855" algn="l"/>
              </a:tabLst>
            </a:pPr>
            <a:r>
              <a:rPr dirty="0" spc="75"/>
              <a:t>What</a:t>
            </a:r>
            <a:r>
              <a:rPr dirty="0" spc="245"/>
              <a:t> </a:t>
            </a:r>
            <a:r>
              <a:rPr dirty="0"/>
              <a:t>is</a:t>
            </a:r>
            <a:r>
              <a:rPr dirty="0" spc="260"/>
              <a:t> </a:t>
            </a:r>
            <a:r>
              <a:rPr dirty="0"/>
              <a:t>the</a:t>
            </a:r>
            <a:r>
              <a:rPr dirty="0" spc="260"/>
              <a:t> </a:t>
            </a:r>
            <a:r>
              <a:rPr dirty="0" spc="-10"/>
              <a:t>complex</a:t>
            </a:r>
            <a:r>
              <a:rPr dirty="0" spc="260"/>
              <a:t> </a:t>
            </a:r>
            <a:r>
              <a:rPr dirty="0"/>
              <a:t>conjugate</a:t>
            </a:r>
            <a:r>
              <a:rPr dirty="0" spc="260"/>
              <a:t> </a:t>
            </a:r>
            <a:r>
              <a:rPr dirty="0"/>
              <a:t>of</a:t>
            </a:r>
            <a:r>
              <a:rPr dirty="0" spc="260"/>
              <a:t> </a:t>
            </a:r>
            <a:r>
              <a:rPr dirty="0"/>
              <a:t>the</a:t>
            </a:r>
            <a:r>
              <a:rPr dirty="0" spc="254"/>
              <a:t> </a:t>
            </a:r>
            <a:r>
              <a:rPr dirty="0"/>
              <a:t>number</a:t>
            </a:r>
            <a:r>
              <a:rPr dirty="0" spc="260"/>
              <a:t> </a:t>
            </a:r>
            <a:r>
              <a:rPr dirty="0"/>
              <a:t>2</a:t>
            </a:r>
            <a:r>
              <a:rPr dirty="0" spc="25"/>
              <a:t> </a:t>
            </a:r>
            <a:r>
              <a:rPr dirty="0" spc="555">
                <a:latin typeface="Cambria"/>
                <a:cs typeface="Cambria"/>
              </a:rPr>
              <a:t>−</a:t>
            </a:r>
            <a:r>
              <a:rPr dirty="0" spc="100">
                <a:latin typeface="Cambria"/>
                <a:cs typeface="Cambria"/>
              </a:rPr>
              <a:t> </a:t>
            </a:r>
            <a:r>
              <a:rPr dirty="0" spc="-25"/>
              <a:t>5</a:t>
            </a:r>
            <a:r>
              <a:rPr dirty="0" spc="-25" i="1">
                <a:latin typeface="Times New Roman"/>
                <a:cs typeface="Times New Roman"/>
              </a:rPr>
              <a:t>i</a:t>
            </a:r>
            <a:r>
              <a:rPr dirty="0" spc="-25"/>
              <a:t>?</a:t>
            </a:r>
            <a:r>
              <a:rPr dirty="0"/>
              <a:t>	</a:t>
            </a:r>
            <a:r>
              <a:rPr dirty="0" spc="-30"/>
              <a:t>(Choose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59259"/>
            <a:ext cx="1424305" cy="2556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 spc="-100">
                <a:latin typeface="Times New Roman"/>
                <a:cs typeface="Times New Roman"/>
              </a:rPr>
              <a:t>2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+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5</a:t>
            </a:r>
            <a:r>
              <a:rPr dirty="0" sz="2450" spc="-25" i="1">
                <a:latin typeface="Times New Roman"/>
                <a:cs typeface="Times New Roman"/>
              </a:rPr>
              <a:t>i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100">
                <a:latin typeface="Times New Roman"/>
                <a:cs typeface="Times New Roman"/>
              </a:rPr>
              <a:t>2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555">
                <a:latin typeface="Cambria"/>
                <a:cs typeface="Cambria"/>
              </a:rPr>
              <a:t>−</a:t>
            </a:r>
            <a:r>
              <a:rPr dirty="0" sz="2450" spc="15">
                <a:latin typeface="Cambria"/>
                <a:cs typeface="Cambria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5</a:t>
            </a:r>
            <a:r>
              <a:rPr dirty="0" sz="2450" spc="-25" i="1">
                <a:latin typeface="Times New Roman"/>
                <a:cs typeface="Times New Roman"/>
              </a:rPr>
              <a:t>i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86715" algn="l"/>
              </a:tabLst>
            </a:pPr>
            <a:r>
              <a:rPr dirty="0" sz="2450" spc="229">
                <a:latin typeface="Cambria"/>
                <a:cs typeface="Cambria"/>
              </a:rPr>
              <a:t>−</a:t>
            </a:r>
            <a:r>
              <a:rPr dirty="0" sz="2450" spc="229">
                <a:latin typeface="Times New Roman"/>
                <a:cs typeface="Times New Roman"/>
              </a:rPr>
              <a:t>2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+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5</a:t>
            </a:r>
            <a:r>
              <a:rPr dirty="0" sz="2450" spc="-35" i="1">
                <a:latin typeface="Times New Roman"/>
                <a:cs typeface="Times New Roman"/>
              </a:rPr>
              <a:t>i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86715" algn="l"/>
              </a:tabLst>
            </a:pPr>
            <a:r>
              <a:rPr dirty="0" sz="2450" spc="229">
                <a:latin typeface="Cambria"/>
                <a:cs typeface="Cambria"/>
              </a:rPr>
              <a:t>−</a:t>
            </a:r>
            <a:r>
              <a:rPr dirty="0" sz="2450" spc="229">
                <a:latin typeface="Times New Roman"/>
                <a:cs typeface="Times New Roman"/>
              </a:rPr>
              <a:t>2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555">
                <a:latin typeface="Cambria"/>
                <a:cs typeface="Cambria"/>
              </a:rPr>
              <a:t>−</a:t>
            </a:r>
            <a:r>
              <a:rPr dirty="0" sz="2450" spc="10">
                <a:latin typeface="Cambria"/>
                <a:cs typeface="Cambria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5</a:t>
            </a:r>
            <a:r>
              <a:rPr dirty="0" sz="2450" spc="-25" i="1">
                <a:latin typeface="Times New Roman"/>
                <a:cs typeface="Times New Roman"/>
              </a:rPr>
              <a:t>i</a:t>
            </a:r>
            <a:endParaRPr sz="2450">
              <a:latin typeface="Times New Roman"/>
              <a:cs typeface="Times New Roman"/>
            </a:endParaRPr>
          </a:p>
          <a:p>
            <a:pPr marL="38671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100">
                <a:latin typeface="Times New Roman"/>
                <a:cs typeface="Times New Roman"/>
              </a:rPr>
              <a:t>5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555">
                <a:latin typeface="Cambria"/>
                <a:cs typeface="Cambria"/>
              </a:rPr>
              <a:t>−</a:t>
            </a:r>
            <a:r>
              <a:rPr dirty="0" sz="2450" spc="15">
                <a:latin typeface="Cambria"/>
                <a:cs typeface="Cambria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2</a:t>
            </a:r>
            <a:r>
              <a:rPr dirty="0" sz="2450" spc="-25" i="1">
                <a:latin typeface="Times New Roman"/>
                <a:cs typeface="Times New Roman"/>
              </a:rPr>
              <a:t>i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253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5.5.</a:t>
            </a:r>
            <a:r>
              <a:rPr dirty="0" sz="1200" spc="29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COMPLEX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NUMBERS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5634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221855" algn="l"/>
              </a:tabLst>
            </a:pPr>
            <a:r>
              <a:rPr dirty="0" spc="75"/>
              <a:t>What</a:t>
            </a:r>
            <a:r>
              <a:rPr dirty="0" spc="245"/>
              <a:t> </a:t>
            </a:r>
            <a:r>
              <a:rPr dirty="0"/>
              <a:t>is</a:t>
            </a:r>
            <a:r>
              <a:rPr dirty="0" spc="260"/>
              <a:t> </a:t>
            </a:r>
            <a:r>
              <a:rPr dirty="0"/>
              <a:t>the</a:t>
            </a:r>
            <a:r>
              <a:rPr dirty="0" spc="260"/>
              <a:t> </a:t>
            </a:r>
            <a:r>
              <a:rPr dirty="0" spc="-10"/>
              <a:t>complex</a:t>
            </a:r>
            <a:r>
              <a:rPr dirty="0" spc="260"/>
              <a:t> </a:t>
            </a:r>
            <a:r>
              <a:rPr dirty="0"/>
              <a:t>conjugate</a:t>
            </a:r>
            <a:r>
              <a:rPr dirty="0" spc="260"/>
              <a:t> </a:t>
            </a:r>
            <a:r>
              <a:rPr dirty="0"/>
              <a:t>of</a:t>
            </a:r>
            <a:r>
              <a:rPr dirty="0" spc="260"/>
              <a:t> </a:t>
            </a:r>
            <a:r>
              <a:rPr dirty="0"/>
              <a:t>the</a:t>
            </a:r>
            <a:r>
              <a:rPr dirty="0" spc="254"/>
              <a:t> </a:t>
            </a:r>
            <a:r>
              <a:rPr dirty="0"/>
              <a:t>number</a:t>
            </a:r>
            <a:r>
              <a:rPr dirty="0" spc="260"/>
              <a:t> </a:t>
            </a:r>
            <a:r>
              <a:rPr dirty="0"/>
              <a:t>2</a:t>
            </a:r>
            <a:r>
              <a:rPr dirty="0" spc="25"/>
              <a:t> </a:t>
            </a:r>
            <a:r>
              <a:rPr dirty="0" spc="555">
                <a:latin typeface="Cambria"/>
                <a:cs typeface="Cambria"/>
              </a:rPr>
              <a:t>−</a:t>
            </a:r>
            <a:r>
              <a:rPr dirty="0" spc="100">
                <a:latin typeface="Cambria"/>
                <a:cs typeface="Cambria"/>
              </a:rPr>
              <a:t> </a:t>
            </a:r>
            <a:r>
              <a:rPr dirty="0" spc="-25"/>
              <a:t>5</a:t>
            </a:r>
            <a:r>
              <a:rPr dirty="0" spc="-25" i="1">
                <a:latin typeface="Times New Roman"/>
                <a:cs typeface="Times New Roman"/>
              </a:rPr>
              <a:t>i</a:t>
            </a:r>
            <a:r>
              <a:rPr dirty="0" spc="-25"/>
              <a:t>?</a:t>
            </a:r>
            <a:r>
              <a:rPr dirty="0"/>
              <a:t>	</a:t>
            </a:r>
            <a:r>
              <a:rPr dirty="0" spc="-20"/>
              <a:t>(Choose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45" y="1401323"/>
            <a:ext cx="1852930" cy="3834129"/>
          </a:xfrm>
          <a:prstGeom prst="rect">
            <a:avLst/>
          </a:prstGeom>
        </p:spPr>
        <p:txBody>
          <a:bodyPr wrap="square" lIns="0" tIns="220345" rIns="0" bIns="0" rtlCol="0" vert="horz">
            <a:spAutoFit/>
          </a:bodyPr>
          <a:lstStyle/>
          <a:p>
            <a:pPr marL="23495">
              <a:lnSpc>
                <a:spcPct val="100000"/>
              </a:lnSpc>
              <a:spcBef>
                <a:spcPts val="1735"/>
              </a:spcBef>
            </a:pPr>
            <a:r>
              <a:rPr dirty="0" sz="2450" spc="-10">
                <a:latin typeface="Times New Roman"/>
                <a:cs typeface="Times New Roman"/>
              </a:rPr>
              <a:t>one.)</a:t>
            </a:r>
            <a:endParaRPr sz="2450">
              <a:latin typeface="Times New Roman"/>
              <a:cs typeface="Times New Roman"/>
            </a:endParaRPr>
          </a:p>
          <a:p>
            <a:pPr marL="394335" indent="-370205">
              <a:lnSpc>
                <a:spcPct val="100000"/>
              </a:lnSpc>
              <a:spcBef>
                <a:spcPts val="1645"/>
              </a:spcBef>
              <a:buAutoNum type="alphaUcPeriod"/>
              <a:tabLst>
                <a:tab pos="394335" algn="l"/>
              </a:tabLst>
            </a:pPr>
            <a:r>
              <a:rPr dirty="0" sz="2450" spc="-100">
                <a:latin typeface="Times New Roman"/>
                <a:cs typeface="Times New Roman"/>
              </a:rPr>
              <a:t>2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+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5</a:t>
            </a:r>
            <a:r>
              <a:rPr dirty="0" sz="2450" spc="-25" i="1">
                <a:latin typeface="Times New Roman"/>
                <a:cs typeface="Times New Roman"/>
              </a:rPr>
              <a:t>i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-100">
                <a:latin typeface="Times New Roman"/>
                <a:cs typeface="Times New Roman"/>
              </a:rPr>
              <a:t>2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555">
                <a:latin typeface="Cambria"/>
                <a:cs typeface="Cambria"/>
              </a:rPr>
              <a:t>−</a:t>
            </a:r>
            <a:r>
              <a:rPr dirty="0" sz="2450" spc="15">
                <a:latin typeface="Cambria"/>
                <a:cs typeface="Cambria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5</a:t>
            </a:r>
            <a:r>
              <a:rPr dirty="0" sz="2450" spc="-25" i="1">
                <a:latin typeface="Times New Roman"/>
                <a:cs typeface="Times New Roman"/>
              </a:rPr>
              <a:t>i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93700" algn="l"/>
              </a:tabLst>
            </a:pPr>
            <a:r>
              <a:rPr dirty="0" sz="2450" spc="229">
                <a:latin typeface="Cambria"/>
                <a:cs typeface="Cambria"/>
              </a:rPr>
              <a:t>−</a:t>
            </a:r>
            <a:r>
              <a:rPr dirty="0" sz="2450" spc="229">
                <a:latin typeface="Times New Roman"/>
                <a:cs typeface="Times New Roman"/>
              </a:rPr>
              <a:t>2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+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5</a:t>
            </a:r>
            <a:r>
              <a:rPr dirty="0" sz="2450" spc="-35" i="1">
                <a:latin typeface="Times New Roman"/>
                <a:cs typeface="Times New Roman"/>
              </a:rPr>
              <a:t>i</a:t>
            </a:r>
            <a:endParaRPr sz="2450">
              <a:latin typeface="Times New Roman"/>
              <a:cs typeface="Times New Roman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93700" algn="l"/>
              </a:tabLst>
            </a:pPr>
            <a:r>
              <a:rPr dirty="0" sz="2450" spc="229">
                <a:latin typeface="Cambria"/>
                <a:cs typeface="Cambria"/>
              </a:rPr>
              <a:t>−</a:t>
            </a:r>
            <a:r>
              <a:rPr dirty="0" sz="2450" spc="229">
                <a:latin typeface="Times New Roman"/>
                <a:cs typeface="Times New Roman"/>
              </a:rPr>
              <a:t>2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555">
                <a:latin typeface="Cambria"/>
                <a:cs typeface="Cambria"/>
              </a:rPr>
              <a:t>−</a:t>
            </a:r>
            <a:r>
              <a:rPr dirty="0" sz="2450" spc="10">
                <a:latin typeface="Cambria"/>
                <a:cs typeface="Cambria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5</a:t>
            </a:r>
            <a:r>
              <a:rPr dirty="0" sz="2450" spc="-25" i="1">
                <a:latin typeface="Times New Roman"/>
                <a:cs typeface="Times New Roman"/>
              </a:rPr>
              <a:t>i</a:t>
            </a:r>
            <a:endParaRPr sz="2450">
              <a:latin typeface="Times New Roman"/>
              <a:cs typeface="Times New Roman"/>
            </a:endParaRPr>
          </a:p>
          <a:p>
            <a:pPr marL="39433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-100">
                <a:latin typeface="Times New Roman"/>
                <a:cs typeface="Times New Roman"/>
              </a:rPr>
              <a:t>5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555">
                <a:latin typeface="Cambria"/>
                <a:cs typeface="Cambria"/>
              </a:rPr>
              <a:t>−</a:t>
            </a:r>
            <a:r>
              <a:rPr dirty="0" sz="2450" spc="15">
                <a:latin typeface="Cambria"/>
                <a:cs typeface="Cambria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2</a:t>
            </a:r>
            <a:r>
              <a:rPr dirty="0" sz="2450" spc="-25" i="1">
                <a:latin typeface="Times New Roman"/>
                <a:cs typeface="Times New Roman"/>
              </a:rPr>
              <a:t>i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253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5.5.</a:t>
            </a:r>
            <a:r>
              <a:rPr dirty="0" sz="1200" spc="29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COMPLEX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NUMBERS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683069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5079365" algn="l"/>
              </a:tabLst>
            </a:pPr>
            <a:r>
              <a:rPr dirty="0" spc="75"/>
              <a:t>What</a:t>
            </a:r>
            <a:r>
              <a:rPr dirty="0" spc="114"/>
              <a:t> </a:t>
            </a:r>
            <a:r>
              <a:rPr dirty="0"/>
              <a:t>is</a:t>
            </a:r>
            <a:r>
              <a:rPr dirty="0" spc="125"/>
              <a:t> </a:t>
            </a:r>
            <a:r>
              <a:rPr dirty="0"/>
              <a:t>the</a:t>
            </a:r>
            <a:r>
              <a:rPr dirty="0" spc="125"/>
              <a:t> </a:t>
            </a:r>
            <a:r>
              <a:rPr dirty="0"/>
              <a:t>phase</a:t>
            </a:r>
            <a:r>
              <a:rPr dirty="0" spc="120"/>
              <a:t> </a:t>
            </a:r>
            <a:r>
              <a:rPr dirty="0"/>
              <a:t>of</a:t>
            </a:r>
            <a:r>
              <a:rPr dirty="0" spc="125"/>
              <a:t> </a:t>
            </a:r>
            <a:r>
              <a:rPr dirty="0"/>
              <a:t>the</a:t>
            </a:r>
            <a:r>
              <a:rPr dirty="0" spc="125"/>
              <a:t> </a:t>
            </a:r>
            <a:r>
              <a:rPr dirty="0"/>
              <a:t>number</a:t>
            </a:r>
            <a:r>
              <a:rPr dirty="0" spc="135"/>
              <a:t> </a:t>
            </a:r>
            <a:r>
              <a:rPr dirty="0" spc="65">
                <a:latin typeface="Cambria"/>
                <a:cs typeface="Cambria"/>
              </a:rPr>
              <a:t>−</a:t>
            </a:r>
            <a:r>
              <a:rPr dirty="0" spc="65"/>
              <a:t>29?</a:t>
            </a:r>
            <a:r>
              <a:rPr dirty="0"/>
              <a:t>	(Choose</a:t>
            </a:r>
            <a:r>
              <a:rPr dirty="0" spc="-4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/>
          <p:nvPr/>
        </p:nvSpPr>
        <p:spPr>
          <a:xfrm>
            <a:off x="1365516" y="3893197"/>
            <a:ext cx="288925" cy="0"/>
          </a:xfrm>
          <a:custGeom>
            <a:avLst/>
            <a:gdLst/>
            <a:ahLst/>
            <a:cxnLst/>
            <a:rect l="l" t="t" r="r" b="b"/>
            <a:pathLst>
              <a:path w="288925" h="0">
                <a:moveTo>
                  <a:pt x="0" y="0"/>
                </a:moveTo>
                <a:lnTo>
                  <a:pt x="288747" y="0"/>
                </a:lnTo>
              </a:path>
            </a:pathLst>
          </a:custGeom>
          <a:ln w="12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701713" y="1679681"/>
            <a:ext cx="1003935" cy="2556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00050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400050" algn="l"/>
              </a:tabLst>
            </a:pPr>
            <a:r>
              <a:rPr dirty="0" sz="2450" spc="-50">
                <a:latin typeface="Times New Roman"/>
                <a:cs typeface="Times New Roman"/>
              </a:rPr>
              <a:t>0</a:t>
            </a:r>
            <a:endParaRPr sz="2450">
              <a:latin typeface="Times New Roman"/>
              <a:cs typeface="Times New Roman"/>
            </a:endParaRPr>
          </a:p>
          <a:p>
            <a:pPr marL="400685" indent="-35814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00685" algn="l"/>
              </a:tabLst>
            </a:pPr>
            <a:r>
              <a:rPr dirty="0" sz="2450" spc="95" i="1">
                <a:latin typeface="Times New Roman"/>
                <a:cs typeface="Times New Roman"/>
              </a:rPr>
              <a:t>π</a:t>
            </a:r>
            <a:endParaRPr sz="2450">
              <a:latin typeface="Times New Roman"/>
              <a:cs typeface="Times New Roman"/>
            </a:endParaRPr>
          </a:p>
          <a:p>
            <a:pPr marL="40005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00050" algn="l"/>
              </a:tabLst>
            </a:pPr>
            <a:r>
              <a:rPr dirty="0" sz="2450" spc="-25">
                <a:latin typeface="Times New Roman"/>
                <a:cs typeface="Times New Roman"/>
              </a:rPr>
              <a:t>29</a:t>
            </a:r>
            <a:endParaRPr sz="2450">
              <a:latin typeface="Times New Roman"/>
              <a:cs typeface="Times New Roman"/>
            </a:endParaRPr>
          </a:p>
          <a:p>
            <a:pPr marL="400050" indent="-37401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00050" algn="l"/>
              </a:tabLst>
            </a:pPr>
            <a:r>
              <a:rPr dirty="0" sz="2450" spc="95">
                <a:latin typeface="Cambria"/>
                <a:cs typeface="Cambria"/>
              </a:rPr>
              <a:t>−</a:t>
            </a:r>
            <a:r>
              <a:rPr dirty="0" sz="2450" spc="95">
                <a:latin typeface="Times New Roman"/>
                <a:cs typeface="Times New Roman"/>
              </a:rPr>
              <a:t>29</a:t>
            </a:r>
            <a:endParaRPr sz="2450">
              <a:latin typeface="Times New Roman"/>
              <a:cs typeface="Times New Roman"/>
            </a:endParaRPr>
          </a:p>
          <a:p>
            <a:pPr marL="400685" indent="-34988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00685" algn="l"/>
              </a:tabLst>
            </a:pPr>
            <a:r>
              <a:rPr dirty="0" baseline="46485" sz="3675" spc="89">
                <a:latin typeface="Cambria"/>
                <a:cs typeface="Cambria"/>
              </a:rPr>
              <a:t>√</a:t>
            </a:r>
            <a:r>
              <a:rPr dirty="0" sz="2450" spc="60">
                <a:latin typeface="Times New Roman"/>
                <a:cs typeface="Times New Roman"/>
              </a:rPr>
              <a:t>29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253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5.5.</a:t>
            </a:r>
            <a:r>
              <a:rPr dirty="0" sz="1200" spc="29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COMPLEX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NUMBERS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683069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5079365" algn="l"/>
              </a:tabLst>
            </a:pPr>
            <a:r>
              <a:rPr dirty="0" spc="75"/>
              <a:t>What</a:t>
            </a:r>
            <a:r>
              <a:rPr dirty="0" spc="114"/>
              <a:t> </a:t>
            </a:r>
            <a:r>
              <a:rPr dirty="0"/>
              <a:t>is</a:t>
            </a:r>
            <a:r>
              <a:rPr dirty="0" spc="125"/>
              <a:t> </a:t>
            </a:r>
            <a:r>
              <a:rPr dirty="0"/>
              <a:t>the</a:t>
            </a:r>
            <a:r>
              <a:rPr dirty="0" spc="125"/>
              <a:t> </a:t>
            </a:r>
            <a:r>
              <a:rPr dirty="0"/>
              <a:t>phase</a:t>
            </a:r>
            <a:r>
              <a:rPr dirty="0" spc="120"/>
              <a:t> </a:t>
            </a:r>
            <a:r>
              <a:rPr dirty="0"/>
              <a:t>of</a:t>
            </a:r>
            <a:r>
              <a:rPr dirty="0" spc="125"/>
              <a:t> </a:t>
            </a:r>
            <a:r>
              <a:rPr dirty="0"/>
              <a:t>the</a:t>
            </a:r>
            <a:r>
              <a:rPr dirty="0" spc="125"/>
              <a:t> </a:t>
            </a:r>
            <a:r>
              <a:rPr dirty="0"/>
              <a:t>number</a:t>
            </a:r>
            <a:r>
              <a:rPr dirty="0" spc="135"/>
              <a:t> </a:t>
            </a:r>
            <a:r>
              <a:rPr dirty="0" spc="65">
                <a:latin typeface="Cambria"/>
                <a:cs typeface="Cambria"/>
              </a:rPr>
              <a:t>−</a:t>
            </a:r>
            <a:r>
              <a:rPr dirty="0" spc="65"/>
              <a:t>29?</a:t>
            </a:r>
            <a:r>
              <a:rPr dirty="0"/>
              <a:t>	(Choose</a:t>
            </a:r>
            <a:r>
              <a:rPr dirty="0" spc="-4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/>
          <p:nvPr/>
        </p:nvSpPr>
        <p:spPr>
          <a:xfrm>
            <a:off x="1365516" y="3893197"/>
            <a:ext cx="288925" cy="0"/>
          </a:xfrm>
          <a:custGeom>
            <a:avLst/>
            <a:gdLst/>
            <a:ahLst/>
            <a:cxnLst/>
            <a:rect l="l" t="t" r="r" b="b"/>
            <a:pathLst>
              <a:path w="288925" h="0">
                <a:moveTo>
                  <a:pt x="0" y="0"/>
                </a:moveTo>
                <a:lnTo>
                  <a:pt x="288747" y="0"/>
                </a:lnTo>
              </a:path>
            </a:pathLst>
          </a:custGeom>
          <a:ln w="12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689013" y="1679681"/>
            <a:ext cx="1871980" cy="317627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12750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412750" algn="l"/>
              </a:tabLst>
            </a:pPr>
            <a:r>
              <a:rPr dirty="0" sz="2450" spc="-50">
                <a:latin typeface="Times New Roman"/>
                <a:cs typeface="Times New Roman"/>
              </a:rPr>
              <a:t>0</a:t>
            </a:r>
            <a:endParaRPr sz="2450">
              <a:latin typeface="Times New Roman"/>
              <a:cs typeface="Times New Roman"/>
            </a:endParaRPr>
          </a:p>
          <a:p>
            <a:pPr marL="413384" indent="-35814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13384" algn="l"/>
              </a:tabLst>
            </a:pPr>
            <a:r>
              <a:rPr dirty="0" sz="2450" spc="95" i="1">
                <a:latin typeface="Times New Roman"/>
                <a:cs typeface="Times New Roman"/>
              </a:rPr>
              <a:t>π</a:t>
            </a:r>
            <a:endParaRPr sz="2450">
              <a:latin typeface="Times New Roman"/>
              <a:cs typeface="Times New Roman"/>
            </a:endParaRPr>
          </a:p>
          <a:p>
            <a:pPr marL="41275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12750" algn="l"/>
              </a:tabLst>
            </a:pPr>
            <a:r>
              <a:rPr dirty="0" sz="2450" spc="-25">
                <a:latin typeface="Times New Roman"/>
                <a:cs typeface="Times New Roman"/>
              </a:rPr>
              <a:t>29</a:t>
            </a:r>
            <a:endParaRPr sz="2450">
              <a:latin typeface="Times New Roman"/>
              <a:cs typeface="Times New Roman"/>
            </a:endParaRPr>
          </a:p>
          <a:p>
            <a:pPr marL="412750" indent="-37401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12750" algn="l"/>
              </a:tabLst>
            </a:pPr>
            <a:r>
              <a:rPr dirty="0" sz="2450" spc="95">
                <a:latin typeface="Cambria"/>
                <a:cs typeface="Cambria"/>
              </a:rPr>
              <a:t>−</a:t>
            </a:r>
            <a:r>
              <a:rPr dirty="0" sz="2450" spc="95">
                <a:latin typeface="Times New Roman"/>
                <a:cs typeface="Times New Roman"/>
              </a:rPr>
              <a:t>29</a:t>
            </a:r>
            <a:endParaRPr sz="2450">
              <a:latin typeface="Times New Roman"/>
              <a:cs typeface="Times New Roman"/>
            </a:endParaRPr>
          </a:p>
          <a:p>
            <a:pPr marL="413384" indent="-34988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13384" algn="l"/>
              </a:tabLst>
            </a:pPr>
            <a:r>
              <a:rPr dirty="0" baseline="46485" sz="3675" spc="89">
                <a:latin typeface="Cambria"/>
                <a:cs typeface="Cambria"/>
              </a:rPr>
              <a:t>√</a:t>
            </a:r>
            <a:r>
              <a:rPr dirty="0" sz="2450" spc="60">
                <a:latin typeface="Times New Roman"/>
                <a:cs typeface="Times New Roman"/>
              </a:rPr>
              <a:t>29</a:t>
            </a:r>
            <a:endParaRPr sz="2450">
              <a:latin typeface="Times New Roman"/>
              <a:cs typeface="Times New Roman"/>
            </a:endParaRPr>
          </a:p>
          <a:p>
            <a:pPr marL="31115">
              <a:lnSpc>
                <a:spcPct val="100000"/>
              </a:lnSpc>
              <a:spcBef>
                <a:spcPts val="1939"/>
              </a:spcBef>
              <a:tabLst>
                <a:tab pos="164020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253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5.5.</a:t>
            </a:r>
            <a:r>
              <a:rPr dirty="0" sz="1200" spc="29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COMPLEX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NUMBERS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301240"/>
            <a:ext cx="8281034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Which</a:t>
            </a:r>
            <a:r>
              <a:rPr dirty="0" spc="20"/>
              <a:t> </a:t>
            </a:r>
            <a:r>
              <a:rPr dirty="0" spc="-30"/>
              <a:t>of</a:t>
            </a:r>
            <a:r>
              <a:rPr dirty="0" spc="30"/>
              <a:t> </a:t>
            </a:r>
            <a:r>
              <a:rPr dirty="0"/>
              <a:t>the</a:t>
            </a:r>
            <a:r>
              <a:rPr dirty="0" spc="30"/>
              <a:t> </a:t>
            </a:r>
            <a:r>
              <a:rPr dirty="0" spc="-80"/>
              <a:t>following</a:t>
            </a:r>
            <a:r>
              <a:rPr dirty="0" spc="35"/>
              <a:t> </a:t>
            </a:r>
            <a:r>
              <a:rPr dirty="0" spc="-25"/>
              <a:t>expresses</a:t>
            </a:r>
            <a:r>
              <a:rPr dirty="0" spc="30"/>
              <a:t> </a:t>
            </a:r>
            <a:r>
              <a:rPr dirty="0"/>
              <a:t>the</a:t>
            </a:r>
            <a:r>
              <a:rPr dirty="0" spc="35"/>
              <a:t> </a:t>
            </a:r>
            <a:r>
              <a:rPr dirty="0"/>
              <a:t>number</a:t>
            </a:r>
            <a:r>
              <a:rPr dirty="0" spc="35"/>
              <a:t> </a:t>
            </a:r>
            <a:r>
              <a:rPr dirty="0" spc="135" i="1">
                <a:latin typeface="Times New Roman"/>
                <a:cs typeface="Times New Roman"/>
              </a:rPr>
              <a:t>e</a:t>
            </a:r>
            <a:r>
              <a:rPr dirty="0" baseline="24390" sz="3075" spc="202" i="1">
                <a:latin typeface="Times New Roman"/>
                <a:cs typeface="Times New Roman"/>
              </a:rPr>
              <a:t>iπ/</a:t>
            </a:r>
            <a:r>
              <a:rPr dirty="0" baseline="24390" sz="3075" spc="202"/>
              <a:t>3</a:t>
            </a:r>
            <a:r>
              <a:rPr dirty="0" baseline="24390" sz="3075" spc="270"/>
              <a:t> </a:t>
            </a:r>
            <a:r>
              <a:rPr dirty="0" sz="2450"/>
              <a:t>in</a:t>
            </a:r>
            <a:r>
              <a:rPr dirty="0" sz="2450" spc="35"/>
              <a:t> </a:t>
            </a:r>
            <a:r>
              <a:rPr dirty="0" sz="2450" i="1">
                <a:latin typeface="Times New Roman"/>
                <a:cs typeface="Times New Roman"/>
              </a:rPr>
              <a:t>a</a:t>
            </a:r>
            <a:r>
              <a:rPr dirty="0" sz="2450" spc="-260" i="1">
                <a:latin typeface="Times New Roman"/>
                <a:cs typeface="Times New Roman"/>
              </a:rPr>
              <a:t> </a:t>
            </a:r>
            <a:r>
              <a:rPr dirty="0" sz="2450" spc="385"/>
              <a:t>+</a:t>
            </a:r>
            <a:r>
              <a:rPr dirty="0" sz="2450" spc="-254"/>
              <a:t> </a:t>
            </a:r>
            <a:r>
              <a:rPr dirty="0" sz="2450" i="1">
                <a:latin typeface="Times New Roman"/>
                <a:cs typeface="Times New Roman"/>
              </a:rPr>
              <a:t>bi</a:t>
            </a:r>
            <a:r>
              <a:rPr dirty="0" sz="2450" spc="35" i="1">
                <a:latin typeface="Times New Roman"/>
                <a:cs typeface="Times New Roman"/>
              </a:rPr>
              <a:t> </a:t>
            </a:r>
            <a:r>
              <a:rPr dirty="0" sz="2450" spc="-10"/>
              <a:t>form? </a:t>
            </a:r>
            <a:r>
              <a:rPr dirty="0" sz="2450"/>
              <a:t>(Choose</a:t>
            </a:r>
            <a:r>
              <a:rPr dirty="0" sz="2450" spc="-65"/>
              <a:t> </a:t>
            </a:r>
            <a:r>
              <a:rPr dirty="0" sz="2450" spc="-10"/>
              <a:t>one.)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134494"/>
            <a:ext cx="3077845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Font typeface="Times New Roman"/>
              <a:buAutoNum type="alphaUcPeriod"/>
              <a:tabLst>
                <a:tab pos="386715" algn="l"/>
              </a:tabLst>
            </a:pPr>
            <a:r>
              <a:rPr dirty="0" sz="2450" i="1">
                <a:latin typeface="Times New Roman"/>
                <a:cs typeface="Times New Roman"/>
              </a:rPr>
              <a:t>e</a:t>
            </a:r>
            <a:r>
              <a:rPr dirty="0" sz="2450" spc="-45" i="1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+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180" i="1">
                <a:latin typeface="Times New Roman"/>
                <a:cs typeface="Times New Roman"/>
              </a:rPr>
              <a:t>iπ/</a:t>
            </a:r>
            <a:r>
              <a:rPr dirty="0" sz="2450" spc="180">
                <a:latin typeface="Times New Roman"/>
                <a:cs typeface="Times New Roman"/>
              </a:rPr>
              <a:t>3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86715" algn="l"/>
              </a:tabLst>
            </a:pPr>
            <a:r>
              <a:rPr dirty="0" sz="2450" i="1">
                <a:latin typeface="Times New Roman"/>
                <a:cs typeface="Times New Roman"/>
              </a:rPr>
              <a:t>e</a:t>
            </a:r>
            <a:r>
              <a:rPr dirty="0" sz="2450" spc="-45" i="1">
                <a:latin typeface="Times New Roman"/>
                <a:cs typeface="Times New Roman"/>
              </a:rPr>
              <a:t> </a:t>
            </a:r>
            <a:r>
              <a:rPr dirty="0" sz="2450" spc="555">
                <a:latin typeface="Cambria"/>
                <a:cs typeface="Cambria"/>
              </a:rPr>
              <a:t>−</a:t>
            </a:r>
            <a:r>
              <a:rPr dirty="0" sz="2450" spc="30">
                <a:latin typeface="Cambria"/>
                <a:cs typeface="Cambria"/>
              </a:rPr>
              <a:t> </a:t>
            </a:r>
            <a:r>
              <a:rPr dirty="0" sz="2450" spc="180" i="1">
                <a:latin typeface="Times New Roman"/>
                <a:cs typeface="Times New Roman"/>
              </a:rPr>
              <a:t>iπ/</a:t>
            </a:r>
            <a:r>
              <a:rPr dirty="0" sz="2450" spc="180">
                <a:latin typeface="Times New Roman"/>
                <a:cs typeface="Times New Roman"/>
              </a:rPr>
              <a:t>3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65">
                <a:latin typeface="Times New Roman"/>
                <a:cs typeface="Times New Roman"/>
              </a:rPr>
              <a:t>cos(</a:t>
            </a:r>
            <a:r>
              <a:rPr dirty="0" sz="2450" spc="65" i="1">
                <a:latin typeface="Times New Roman"/>
                <a:cs typeface="Times New Roman"/>
              </a:rPr>
              <a:t>π/</a:t>
            </a:r>
            <a:r>
              <a:rPr dirty="0" sz="2450" spc="65">
                <a:latin typeface="Times New Roman"/>
                <a:cs typeface="Times New Roman"/>
              </a:rPr>
              <a:t>3)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+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145" i="1">
                <a:latin typeface="Times New Roman"/>
                <a:cs typeface="Times New Roman"/>
              </a:rPr>
              <a:t>i</a:t>
            </a:r>
            <a:r>
              <a:rPr dirty="0" sz="2450" spc="-195" i="1">
                <a:latin typeface="Times New Roman"/>
                <a:cs typeface="Times New Roman"/>
              </a:rPr>
              <a:t> </a:t>
            </a:r>
            <a:r>
              <a:rPr dirty="0" sz="2450" spc="75">
                <a:latin typeface="Times New Roman"/>
                <a:cs typeface="Times New Roman"/>
              </a:rPr>
              <a:t>sin(</a:t>
            </a:r>
            <a:r>
              <a:rPr dirty="0" sz="2450" spc="75" i="1">
                <a:latin typeface="Times New Roman"/>
                <a:cs typeface="Times New Roman"/>
              </a:rPr>
              <a:t>π/</a:t>
            </a:r>
            <a:r>
              <a:rPr dirty="0" sz="2450" spc="75">
                <a:latin typeface="Times New Roman"/>
                <a:cs typeface="Times New Roman"/>
              </a:rPr>
              <a:t>3)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85">
                <a:latin typeface="Times New Roman"/>
                <a:cs typeface="Times New Roman"/>
              </a:rPr>
              <a:t>sin(</a:t>
            </a:r>
            <a:r>
              <a:rPr dirty="0" sz="2450" spc="85" i="1">
                <a:latin typeface="Times New Roman"/>
                <a:cs typeface="Times New Roman"/>
              </a:rPr>
              <a:t>π/</a:t>
            </a:r>
            <a:r>
              <a:rPr dirty="0" sz="2450" spc="85">
                <a:latin typeface="Times New Roman"/>
                <a:cs typeface="Times New Roman"/>
              </a:rPr>
              <a:t>3)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+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145" i="1">
                <a:latin typeface="Times New Roman"/>
                <a:cs typeface="Times New Roman"/>
              </a:rPr>
              <a:t>i</a:t>
            </a:r>
            <a:r>
              <a:rPr dirty="0" sz="2450" spc="-195" i="1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cos(</a:t>
            </a:r>
            <a:r>
              <a:rPr dirty="0" sz="2450" spc="55" i="1">
                <a:latin typeface="Times New Roman"/>
                <a:cs typeface="Times New Roman"/>
              </a:rPr>
              <a:t>π/</a:t>
            </a:r>
            <a:r>
              <a:rPr dirty="0" sz="2450" spc="55">
                <a:latin typeface="Times New Roman"/>
                <a:cs typeface="Times New Roman"/>
              </a:rPr>
              <a:t>3)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253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5.5.</a:t>
            </a:r>
            <a:r>
              <a:rPr dirty="0" sz="1200" spc="29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COMPLEX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NUMBERS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301240"/>
            <a:ext cx="8281034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Which</a:t>
            </a:r>
            <a:r>
              <a:rPr dirty="0" spc="20"/>
              <a:t> </a:t>
            </a:r>
            <a:r>
              <a:rPr dirty="0" spc="-30"/>
              <a:t>of</a:t>
            </a:r>
            <a:r>
              <a:rPr dirty="0" spc="30"/>
              <a:t> </a:t>
            </a:r>
            <a:r>
              <a:rPr dirty="0"/>
              <a:t>the</a:t>
            </a:r>
            <a:r>
              <a:rPr dirty="0" spc="30"/>
              <a:t> </a:t>
            </a:r>
            <a:r>
              <a:rPr dirty="0" spc="-80"/>
              <a:t>following</a:t>
            </a:r>
            <a:r>
              <a:rPr dirty="0" spc="35"/>
              <a:t> </a:t>
            </a:r>
            <a:r>
              <a:rPr dirty="0" spc="-25"/>
              <a:t>expresses</a:t>
            </a:r>
            <a:r>
              <a:rPr dirty="0" spc="30"/>
              <a:t> </a:t>
            </a:r>
            <a:r>
              <a:rPr dirty="0"/>
              <a:t>the</a:t>
            </a:r>
            <a:r>
              <a:rPr dirty="0" spc="35"/>
              <a:t> </a:t>
            </a:r>
            <a:r>
              <a:rPr dirty="0"/>
              <a:t>number</a:t>
            </a:r>
            <a:r>
              <a:rPr dirty="0" spc="35"/>
              <a:t> </a:t>
            </a:r>
            <a:r>
              <a:rPr dirty="0" spc="135" i="1">
                <a:latin typeface="Times New Roman"/>
                <a:cs typeface="Times New Roman"/>
              </a:rPr>
              <a:t>e</a:t>
            </a:r>
            <a:r>
              <a:rPr dirty="0" baseline="24390" sz="3075" spc="202" i="1">
                <a:latin typeface="Times New Roman"/>
                <a:cs typeface="Times New Roman"/>
              </a:rPr>
              <a:t>iπ/</a:t>
            </a:r>
            <a:r>
              <a:rPr dirty="0" baseline="24390" sz="3075" spc="202"/>
              <a:t>3</a:t>
            </a:r>
            <a:r>
              <a:rPr dirty="0" baseline="24390" sz="3075" spc="270"/>
              <a:t> </a:t>
            </a:r>
            <a:r>
              <a:rPr dirty="0" sz="2450"/>
              <a:t>in</a:t>
            </a:r>
            <a:r>
              <a:rPr dirty="0" sz="2450" spc="35"/>
              <a:t> </a:t>
            </a:r>
            <a:r>
              <a:rPr dirty="0" sz="2450" i="1">
                <a:latin typeface="Times New Roman"/>
                <a:cs typeface="Times New Roman"/>
              </a:rPr>
              <a:t>a</a:t>
            </a:r>
            <a:r>
              <a:rPr dirty="0" sz="2450" spc="-260" i="1">
                <a:latin typeface="Times New Roman"/>
                <a:cs typeface="Times New Roman"/>
              </a:rPr>
              <a:t> </a:t>
            </a:r>
            <a:r>
              <a:rPr dirty="0" sz="2450" spc="385"/>
              <a:t>+</a:t>
            </a:r>
            <a:r>
              <a:rPr dirty="0" sz="2450" spc="-254"/>
              <a:t> </a:t>
            </a:r>
            <a:r>
              <a:rPr dirty="0" sz="2450" i="1">
                <a:latin typeface="Times New Roman"/>
                <a:cs typeface="Times New Roman"/>
              </a:rPr>
              <a:t>bi</a:t>
            </a:r>
            <a:r>
              <a:rPr dirty="0" sz="2450" spc="35" i="1">
                <a:latin typeface="Times New Roman"/>
                <a:cs typeface="Times New Roman"/>
              </a:rPr>
              <a:t> </a:t>
            </a:r>
            <a:r>
              <a:rPr dirty="0" sz="2450" spc="-10"/>
              <a:t>form? </a:t>
            </a:r>
            <a:r>
              <a:rPr dirty="0" sz="2450"/>
              <a:t>(Choose</a:t>
            </a:r>
            <a:r>
              <a:rPr dirty="0" sz="2450" spc="-65"/>
              <a:t> </a:t>
            </a:r>
            <a:r>
              <a:rPr dirty="0" sz="2450" spc="-10"/>
              <a:t>one.)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134494"/>
            <a:ext cx="3085465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Font typeface="Times New Roman"/>
              <a:buAutoNum type="alphaUcPeriod"/>
              <a:tabLst>
                <a:tab pos="394335" algn="l"/>
              </a:tabLst>
            </a:pPr>
            <a:r>
              <a:rPr dirty="0" sz="2450" i="1">
                <a:latin typeface="Times New Roman"/>
                <a:cs typeface="Times New Roman"/>
              </a:rPr>
              <a:t>e</a:t>
            </a:r>
            <a:r>
              <a:rPr dirty="0" sz="2450" spc="-45" i="1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+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180" i="1">
                <a:latin typeface="Times New Roman"/>
                <a:cs typeface="Times New Roman"/>
              </a:rPr>
              <a:t>iπ/</a:t>
            </a:r>
            <a:r>
              <a:rPr dirty="0" sz="2450" spc="180">
                <a:latin typeface="Times New Roman"/>
                <a:cs typeface="Times New Roman"/>
              </a:rPr>
              <a:t>3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94335" algn="l"/>
              </a:tabLst>
            </a:pPr>
            <a:r>
              <a:rPr dirty="0" sz="2450" i="1">
                <a:latin typeface="Times New Roman"/>
                <a:cs typeface="Times New Roman"/>
              </a:rPr>
              <a:t>e</a:t>
            </a:r>
            <a:r>
              <a:rPr dirty="0" sz="2450" spc="-45" i="1">
                <a:latin typeface="Times New Roman"/>
                <a:cs typeface="Times New Roman"/>
              </a:rPr>
              <a:t> </a:t>
            </a:r>
            <a:r>
              <a:rPr dirty="0" sz="2450" spc="555">
                <a:latin typeface="Cambria"/>
                <a:cs typeface="Cambria"/>
              </a:rPr>
              <a:t>−</a:t>
            </a:r>
            <a:r>
              <a:rPr dirty="0" sz="2450" spc="30">
                <a:latin typeface="Cambria"/>
                <a:cs typeface="Cambria"/>
              </a:rPr>
              <a:t> </a:t>
            </a:r>
            <a:r>
              <a:rPr dirty="0" sz="2450" spc="180" i="1">
                <a:latin typeface="Times New Roman"/>
                <a:cs typeface="Times New Roman"/>
              </a:rPr>
              <a:t>iπ/</a:t>
            </a:r>
            <a:r>
              <a:rPr dirty="0" sz="2450" spc="180">
                <a:latin typeface="Times New Roman"/>
                <a:cs typeface="Times New Roman"/>
              </a:rPr>
              <a:t>3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65">
                <a:latin typeface="Times New Roman"/>
                <a:cs typeface="Times New Roman"/>
              </a:rPr>
              <a:t>cos(</a:t>
            </a:r>
            <a:r>
              <a:rPr dirty="0" sz="2450" spc="65" i="1">
                <a:latin typeface="Times New Roman"/>
                <a:cs typeface="Times New Roman"/>
              </a:rPr>
              <a:t>π/</a:t>
            </a:r>
            <a:r>
              <a:rPr dirty="0" sz="2450" spc="65">
                <a:latin typeface="Times New Roman"/>
                <a:cs typeface="Times New Roman"/>
              </a:rPr>
              <a:t>3)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+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145" i="1">
                <a:latin typeface="Times New Roman"/>
                <a:cs typeface="Times New Roman"/>
              </a:rPr>
              <a:t>i</a:t>
            </a:r>
            <a:r>
              <a:rPr dirty="0" sz="2450" spc="-195" i="1">
                <a:latin typeface="Times New Roman"/>
                <a:cs typeface="Times New Roman"/>
              </a:rPr>
              <a:t> </a:t>
            </a:r>
            <a:r>
              <a:rPr dirty="0" sz="2450" spc="75">
                <a:latin typeface="Times New Roman"/>
                <a:cs typeface="Times New Roman"/>
              </a:rPr>
              <a:t>sin(</a:t>
            </a:r>
            <a:r>
              <a:rPr dirty="0" sz="2450" spc="75" i="1">
                <a:latin typeface="Times New Roman"/>
                <a:cs typeface="Times New Roman"/>
              </a:rPr>
              <a:t>π/</a:t>
            </a:r>
            <a:r>
              <a:rPr dirty="0" sz="2450" spc="75">
                <a:latin typeface="Times New Roman"/>
                <a:cs typeface="Times New Roman"/>
              </a:rPr>
              <a:t>3)</a:t>
            </a:r>
            <a:endParaRPr sz="2450">
              <a:latin typeface="Times New Roman"/>
              <a:cs typeface="Times New Roman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85">
                <a:latin typeface="Times New Roman"/>
                <a:cs typeface="Times New Roman"/>
              </a:rPr>
              <a:t>sin(</a:t>
            </a:r>
            <a:r>
              <a:rPr dirty="0" sz="2450" spc="85" i="1">
                <a:latin typeface="Times New Roman"/>
                <a:cs typeface="Times New Roman"/>
              </a:rPr>
              <a:t>π/</a:t>
            </a:r>
            <a:r>
              <a:rPr dirty="0" sz="2450" spc="85">
                <a:latin typeface="Times New Roman"/>
                <a:cs typeface="Times New Roman"/>
              </a:rPr>
              <a:t>3)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+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145" i="1">
                <a:latin typeface="Times New Roman"/>
                <a:cs typeface="Times New Roman"/>
              </a:rPr>
              <a:t>i</a:t>
            </a:r>
            <a:r>
              <a:rPr dirty="0" sz="2450" spc="-195" i="1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cos(</a:t>
            </a:r>
            <a:r>
              <a:rPr dirty="0" sz="2450" spc="55" i="1">
                <a:latin typeface="Times New Roman"/>
                <a:cs typeface="Times New Roman"/>
              </a:rPr>
              <a:t>π/</a:t>
            </a:r>
            <a:r>
              <a:rPr dirty="0" sz="2450" spc="55">
                <a:latin typeface="Times New Roman"/>
                <a:cs typeface="Times New Roman"/>
              </a:rPr>
              <a:t>3)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3781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5.1.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FORCE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POTENTIAL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ENERGY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754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The</a:t>
            </a:r>
            <a:r>
              <a:rPr dirty="0" spc="20"/>
              <a:t> </a:t>
            </a:r>
            <a:r>
              <a:rPr dirty="0"/>
              <a:t>relationship</a:t>
            </a:r>
            <a:r>
              <a:rPr dirty="0" spc="15"/>
              <a:t> </a:t>
            </a:r>
            <a:r>
              <a:rPr dirty="0" spc="-10"/>
              <a:t>between</a:t>
            </a:r>
            <a:r>
              <a:rPr dirty="0" spc="20"/>
              <a:t> </a:t>
            </a:r>
            <a:r>
              <a:rPr dirty="0" spc="-55"/>
              <a:t>force</a:t>
            </a:r>
            <a:r>
              <a:rPr dirty="0" spc="15"/>
              <a:t> </a:t>
            </a:r>
            <a:r>
              <a:rPr dirty="0"/>
              <a:t>and</a:t>
            </a:r>
            <a:r>
              <a:rPr dirty="0" spc="20"/>
              <a:t> </a:t>
            </a:r>
            <a:r>
              <a:rPr dirty="0"/>
              <a:t>potential</a:t>
            </a:r>
            <a:r>
              <a:rPr dirty="0" spc="15"/>
              <a:t> </a:t>
            </a:r>
            <a:r>
              <a:rPr dirty="0" spc="-10"/>
              <a:t>energy</a:t>
            </a:r>
            <a:r>
              <a:rPr dirty="0" spc="20"/>
              <a:t> </a:t>
            </a:r>
            <a:r>
              <a:rPr dirty="0"/>
              <a:t>can</a:t>
            </a:r>
            <a:r>
              <a:rPr dirty="0" spc="20"/>
              <a:t> </a:t>
            </a:r>
            <a:r>
              <a:rPr dirty="0"/>
              <a:t>be</a:t>
            </a:r>
            <a:r>
              <a:rPr dirty="0" spc="20"/>
              <a:t> </a:t>
            </a:r>
            <a:r>
              <a:rPr dirty="0" spc="-10"/>
              <a:t>briefly </a:t>
            </a:r>
            <a:r>
              <a:rPr dirty="0"/>
              <a:t>summarized</a:t>
            </a:r>
            <a:r>
              <a:rPr dirty="0" spc="-100"/>
              <a:t> </a:t>
            </a:r>
            <a:r>
              <a:rPr dirty="0" spc="-10"/>
              <a:t>as.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5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42037"/>
            <a:ext cx="8267700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High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potential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means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strong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force.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-55">
                <a:latin typeface="Times New Roman"/>
                <a:cs typeface="Times New Roman"/>
              </a:rPr>
              <a:t>Low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potential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means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strong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force.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 spc="-65">
                <a:latin typeface="Times New Roman"/>
                <a:cs typeface="Times New Roman"/>
              </a:rPr>
              <a:t>force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tends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push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toward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regions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114">
                <a:latin typeface="Times New Roman"/>
                <a:cs typeface="Times New Roman"/>
              </a:rPr>
              <a:t>of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high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potential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energy.</a:t>
            </a:r>
            <a:endParaRPr sz="2450">
              <a:latin typeface="Times New Roman"/>
              <a:cs typeface="Times New Roman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force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tends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push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toward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regions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of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80">
                <a:latin typeface="Times New Roman"/>
                <a:cs typeface="Times New Roman"/>
              </a:rPr>
              <a:t>low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potential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energy.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D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253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5.5.</a:t>
            </a:r>
            <a:r>
              <a:rPr dirty="0" sz="1200" spc="29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COMPLEX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NUMBERS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76462"/>
            <a:ext cx="698754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25"/>
              </a:spcBef>
              <a:tabLst>
                <a:tab pos="5223510" algn="l"/>
              </a:tabLst>
            </a:pPr>
            <a:r>
              <a:rPr dirty="0"/>
              <a:t>Which</a:t>
            </a:r>
            <a:r>
              <a:rPr dirty="0" spc="60"/>
              <a:t> </a:t>
            </a:r>
            <a:r>
              <a:rPr dirty="0"/>
              <a:t>of</a:t>
            </a:r>
            <a:r>
              <a:rPr dirty="0" spc="65"/>
              <a:t> </a:t>
            </a:r>
            <a:r>
              <a:rPr dirty="0"/>
              <a:t>the</a:t>
            </a:r>
            <a:r>
              <a:rPr dirty="0" spc="60"/>
              <a:t> </a:t>
            </a:r>
            <a:r>
              <a:rPr dirty="0" spc="-60"/>
              <a:t>following</a:t>
            </a:r>
            <a:r>
              <a:rPr dirty="0" spc="60"/>
              <a:t> </a:t>
            </a:r>
            <a:r>
              <a:rPr dirty="0"/>
              <a:t>is</a:t>
            </a:r>
            <a:r>
              <a:rPr dirty="0" spc="60"/>
              <a:t> </a:t>
            </a:r>
            <a:r>
              <a:rPr dirty="0"/>
              <a:t>equal</a:t>
            </a:r>
            <a:r>
              <a:rPr dirty="0" spc="65"/>
              <a:t> </a:t>
            </a:r>
            <a:r>
              <a:rPr dirty="0"/>
              <a:t>to</a:t>
            </a:r>
            <a:r>
              <a:rPr dirty="0" spc="65"/>
              <a:t> </a:t>
            </a:r>
            <a:r>
              <a:rPr dirty="0" spc="150" i="1">
                <a:latin typeface="Times New Roman"/>
                <a:cs typeface="Times New Roman"/>
              </a:rPr>
              <a:t>e</a:t>
            </a:r>
            <a:r>
              <a:rPr dirty="0" baseline="24390" sz="3075" spc="225">
                <a:latin typeface="Cambria"/>
                <a:cs typeface="Cambria"/>
              </a:rPr>
              <a:t>−</a:t>
            </a:r>
            <a:r>
              <a:rPr dirty="0" baseline="24390" sz="3075" spc="225" i="1">
                <a:latin typeface="Times New Roman"/>
                <a:cs typeface="Times New Roman"/>
              </a:rPr>
              <a:t>ix</a:t>
            </a:r>
            <a:r>
              <a:rPr dirty="0" sz="2450" spc="150"/>
              <a:t>?</a:t>
            </a:r>
            <a:r>
              <a:rPr dirty="0" sz="2450"/>
              <a:t>	(Choose</a:t>
            </a:r>
            <a:r>
              <a:rPr dirty="0" sz="2450" spc="-65"/>
              <a:t> </a:t>
            </a:r>
            <a:r>
              <a:rPr dirty="0" sz="2450" spc="-10"/>
              <a:t>one.)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1730125"/>
            <a:ext cx="2690495" cy="2556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 spc="-95">
                <a:latin typeface="Times New Roman"/>
                <a:cs typeface="Times New Roman"/>
              </a:rPr>
              <a:t>cos</a:t>
            </a:r>
            <a:r>
              <a:rPr dirty="0" sz="2450" spc="-195">
                <a:latin typeface="Times New Roman"/>
                <a:cs typeface="Times New Roman"/>
              </a:rPr>
              <a:t> </a:t>
            </a:r>
            <a:r>
              <a:rPr dirty="0" sz="2450" spc="280" i="1">
                <a:latin typeface="Times New Roman"/>
                <a:cs typeface="Times New Roman"/>
              </a:rPr>
              <a:t>x</a:t>
            </a:r>
            <a:r>
              <a:rPr dirty="0" sz="2450" spc="-50" i="1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+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145" i="1">
                <a:latin typeface="Times New Roman"/>
                <a:cs typeface="Times New Roman"/>
              </a:rPr>
              <a:t>i</a:t>
            </a:r>
            <a:r>
              <a:rPr dirty="0" sz="2450" spc="-190" i="1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sin</a:t>
            </a:r>
            <a:r>
              <a:rPr dirty="0" sz="2450" spc="-190">
                <a:latin typeface="Times New Roman"/>
                <a:cs typeface="Times New Roman"/>
              </a:rPr>
              <a:t> </a:t>
            </a:r>
            <a:r>
              <a:rPr dirty="0" sz="2450" spc="229" i="1">
                <a:latin typeface="Times New Roman"/>
                <a:cs typeface="Times New Roman"/>
              </a:rPr>
              <a:t>x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95">
                <a:latin typeface="Times New Roman"/>
                <a:cs typeface="Times New Roman"/>
              </a:rPr>
              <a:t>cos</a:t>
            </a:r>
            <a:r>
              <a:rPr dirty="0" sz="2450" spc="-195">
                <a:latin typeface="Times New Roman"/>
                <a:cs typeface="Times New Roman"/>
              </a:rPr>
              <a:t> </a:t>
            </a:r>
            <a:r>
              <a:rPr dirty="0" sz="2450" spc="280" i="1">
                <a:latin typeface="Times New Roman"/>
                <a:cs typeface="Times New Roman"/>
              </a:rPr>
              <a:t>x</a:t>
            </a:r>
            <a:r>
              <a:rPr dirty="0" sz="2450" spc="-50" i="1">
                <a:latin typeface="Times New Roman"/>
                <a:cs typeface="Times New Roman"/>
              </a:rPr>
              <a:t> </a:t>
            </a:r>
            <a:r>
              <a:rPr dirty="0" sz="2450" spc="555">
                <a:latin typeface="Cambria"/>
                <a:cs typeface="Cambria"/>
              </a:rPr>
              <a:t>−</a:t>
            </a:r>
            <a:r>
              <a:rPr dirty="0" sz="2450" spc="20">
                <a:latin typeface="Cambria"/>
                <a:cs typeface="Cambria"/>
              </a:rPr>
              <a:t> </a:t>
            </a:r>
            <a:r>
              <a:rPr dirty="0" sz="2450" spc="145" i="1">
                <a:latin typeface="Times New Roman"/>
                <a:cs typeface="Times New Roman"/>
              </a:rPr>
              <a:t>i</a:t>
            </a:r>
            <a:r>
              <a:rPr dirty="0" sz="2450" spc="-190" i="1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sin</a:t>
            </a:r>
            <a:r>
              <a:rPr dirty="0" sz="2450" spc="-190">
                <a:latin typeface="Times New Roman"/>
                <a:cs typeface="Times New Roman"/>
              </a:rPr>
              <a:t> </a:t>
            </a:r>
            <a:r>
              <a:rPr dirty="0" sz="2450" spc="220" i="1">
                <a:latin typeface="Times New Roman"/>
                <a:cs typeface="Times New Roman"/>
              </a:rPr>
              <a:t>x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86715" algn="l"/>
              </a:tabLst>
            </a:pPr>
            <a:r>
              <a:rPr dirty="0" sz="2450" spc="555">
                <a:latin typeface="Cambria"/>
                <a:cs typeface="Cambria"/>
              </a:rPr>
              <a:t>−</a:t>
            </a:r>
            <a:r>
              <a:rPr dirty="0" sz="2450" spc="-120">
                <a:latin typeface="Cambria"/>
                <a:cs typeface="Cambria"/>
              </a:rPr>
              <a:t> </a:t>
            </a:r>
            <a:r>
              <a:rPr dirty="0" sz="2450" spc="-95">
                <a:latin typeface="Times New Roman"/>
                <a:cs typeface="Times New Roman"/>
              </a:rPr>
              <a:t>cos</a:t>
            </a:r>
            <a:r>
              <a:rPr dirty="0" sz="2450" spc="-190">
                <a:latin typeface="Times New Roman"/>
                <a:cs typeface="Times New Roman"/>
              </a:rPr>
              <a:t> </a:t>
            </a:r>
            <a:r>
              <a:rPr dirty="0" sz="2450" spc="280" i="1">
                <a:latin typeface="Times New Roman"/>
                <a:cs typeface="Times New Roman"/>
              </a:rPr>
              <a:t>x</a:t>
            </a:r>
            <a:r>
              <a:rPr dirty="0" sz="2450" spc="-55" i="1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+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145" i="1">
                <a:latin typeface="Times New Roman"/>
                <a:cs typeface="Times New Roman"/>
              </a:rPr>
              <a:t>i</a:t>
            </a:r>
            <a:r>
              <a:rPr dirty="0" sz="2450" spc="-190" i="1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sin</a:t>
            </a:r>
            <a:r>
              <a:rPr dirty="0" sz="2450" spc="-190">
                <a:latin typeface="Times New Roman"/>
                <a:cs typeface="Times New Roman"/>
              </a:rPr>
              <a:t> </a:t>
            </a:r>
            <a:r>
              <a:rPr dirty="0" sz="2450" spc="229" i="1">
                <a:latin typeface="Times New Roman"/>
                <a:cs typeface="Times New Roman"/>
              </a:rPr>
              <a:t>x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86715" algn="l"/>
              </a:tabLst>
            </a:pPr>
            <a:r>
              <a:rPr dirty="0" sz="2450" spc="555">
                <a:latin typeface="Cambria"/>
                <a:cs typeface="Cambria"/>
              </a:rPr>
              <a:t>−</a:t>
            </a:r>
            <a:r>
              <a:rPr dirty="0" sz="2450" spc="-120">
                <a:latin typeface="Cambria"/>
                <a:cs typeface="Cambria"/>
              </a:rPr>
              <a:t> </a:t>
            </a:r>
            <a:r>
              <a:rPr dirty="0" sz="2450" spc="-95">
                <a:latin typeface="Times New Roman"/>
                <a:cs typeface="Times New Roman"/>
              </a:rPr>
              <a:t>cos</a:t>
            </a:r>
            <a:r>
              <a:rPr dirty="0" sz="2450" spc="-190">
                <a:latin typeface="Times New Roman"/>
                <a:cs typeface="Times New Roman"/>
              </a:rPr>
              <a:t> </a:t>
            </a:r>
            <a:r>
              <a:rPr dirty="0" sz="2450" spc="280" i="1">
                <a:latin typeface="Times New Roman"/>
                <a:cs typeface="Times New Roman"/>
              </a:rPr>
              <a:t>x</a:t>
            </a:r>
            <a:r>
              <a:rPr dirty="0" sz="2450" spc="-55" i="1">
                <a:latin typeface="Times New Roman"/>
                <a:cs typeface="Times New Roman"/>
              </a:rPr>
              <a:t> </a:t>
            </a:r>
            <a:r>
              <a:rPr dirty="0" sz="2450" spc="555">
                <a:latin typeface="Cambria"/>
                <a:cs typeface="Cambria"/>
              </a:rPr>
              <a:t>−</a:t>
            </a:r>
            <a:r>
              <a:rPr dirty="0" sz="2450" spc="20">
                <a:latin typeface="Cambria"/>
                <a:cs typeface="Cambria"/>
              </a:rPr>
              <a:t> </a:t>
            </a:r>
            <a:r>
              <a:rPr dirty="0" sz="2450" spc="145" i="1">
                <a:latin typeface="Times New Roman"/>
                <a:cs typeface="Times New Roman"/>
              </a:rPr>
              <a:t>i</a:t>
            </a:r>
            <a:r>
              <a:rPr dirty="0" sz="2450" spc="-190" i="1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sin</a:t>
            </a:r>
            <a:r>
              <a:rPr dirty="0" sz="2450" spc="-190">
                <a:latin typeface="Times New Roman"/>
                <a:cs typeface="Times New Roman"/>
              </a:rPr>
              <a:t> </a:t>
            </a:r>
            <a:r>
              <a:rPr dirty="0" sz="2450" spc="229" i="1">
                <a:latin typeface="Times New Roman"/>
                <a:cs typeface="Times New Roman"/>
              </a:rPr>
              <a:t>x</a:t>
            </a:r>
            <a:endParaRPr sz="2450">
              <a:latin typeface="Times New Roman"/>
              <a:cs typeface="Times New Roman"/>
            </a:endParaRPr>
          </a:p>
          <a:p>
            <a:pPr marL="38671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None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above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253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5.5.</a:t>
            </a:r>
            <a:r>
              <a:rPr dirty="0" sz="1200" spc="29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COMPLEX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NUMBERS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76462"/>
            <a:ext cx="698754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25"/>
              </a:spcBef>
              <a:tabLst>
                <a:tab pos="5223510" algn="l"/>
              </a:tabLst>
            </a:pPr>
            <a:r>
              <a:rPr dirty="0"/>
              <a:t>Which</a:t>
            </a:r>
            <a:r>
              <a:rPr dirty="0" spc="60"/>
              <a:t> </a:t>
            </a:r>
            <a:r>
              <a:rPr dirty="0"/>
              <a:t>of</a:t>
            </a:r>
            <a:r>
              <a:rPr dirty="0" spc="65"/>
              <a:t> </a:t>
            </a:r>
            <a:r>
              <a:rPr dirty="0"/>
              <a:t>the</a:t>
            </a:r>
            <a:r>
              <a:rPr dirty="0" spc="60"/>
              <a:t> </a:t>
            </a:r>
            <a:r>
              <a:rPr dirty="0" spc="-60"/>
              <a:t>following</a:t>
            </a:r>
            <a:r>
              <a:rPr dirty="0" spc="60"/>
              <a:t> </a:t>
            </a:r>
            <a:r>
              <a:rPr dirty="0"/>
              <a:t>is</a:t>
            </a:r>
            <a:r>
              <a:rPr dirty="0" spc="60"/>
              <a:t> </a:t>
            </a:r>
            <a:r>
              <a:rPr dirty="0"/>
              <a:t>equal</a:t>
            </a:r>
            <a:r>
              <a:rPr dirty="0" spc="65"/>
              <a:t> </a:t>
            </a:r>
            <a:r>
              <a:rPr dirty="0"/>
              <a:t>to</a:t>
            </a:r>
            <a:r>
              <a:rPr dirty="0" spc="65"/>
              <a:t> </a:t>
            </a:r>
            <a:r>
              <a:rPr dirty="0" spc="150" i="1">
                <a:latin typeface="Times New Roman"/>
                <a:cs typeface="Times New Roman"/>
              </a:rPr>
              <a:t>e</a:t>
            </a:r>
            <a:r>
              <a:rPr dirty="0" baseline="24390" sz="3075" spc="225">
                <a:latin typeface="Cambria"/>
                <a:cs typeface="Cambria"/>
              </a:rPr>
              <a:t>−</a:t>
            </a:r>
            <a:r>
              <a:rPr dirty="0" baseline="24390" sz="3075" spc="225" i="1">
                <a:latin typeface="Times New Roman"/>
                <a:cs typeface="Times New Roman"/>
              </a:rPr>
              <a:t>ix</a:t>
            </a:r>
            <a:r>
              <a:rPr dirty="0" sz="2450" spc="150"/>
              <a:t>?</a:t>
            </a:r>
            <a:r>
              <a:rPr dirty="0" sz="2450"/>
              <a:t>	(Choose</a:t>
            </a:r>
            <a:r>
              <a:rPr dirty="0" sz="2450" spc="-65"/>
              <a:t> </a:t>
            </a:r>
            <a:r>
              <a:rPr dirty="0" sz="2450" spc="-10"/>
              <a:t>one.)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07745" y="1730125"/>
            <a:ext cx="2698115" cy="317627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-95">
                <a:latin typeface="Times New Roman"/>
                <a:cs typeface="Times New Roman"/>
              </a:rPr>
              <a:t>cos</a:t>
            </a:r>
            <a:r>
              <a:rPr dirty="0" sz="2450" spc="-195">
                <a:latin typeface="Times New Roman"/>
                <a:cs typeface="Times New Roman"/>
              </a:rPr>
              <a:t> </a:t>
            </a:r>
            <a:r>
              <a:rPr dirty="0" sz="2450" spc="280" i="1">
                <a:latin typeface="Times New Roman"/>
                <a:cs typeface="Times New Roman"/>
              </a:rPr>
              <a:t>x</a:t>
            </a:r>
            <a:r>
              <a:rPr dirty="0" sz="2450" spc="-50" i="1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+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145" i="1">
                <a:latin typeface="Times New Roman"/>
                <a:cs typeface="Times New Roman"/>
              </a:rPr>
              <a:t>i</a:t>
            </a:r>
            <a:r>
              <a:rPr dirty="0" sz="2450" spc="-190" i="1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sin</a:t>
            </a:r>
            <a:r>
              <a:rPr dirty="0" sz="2450" spc="-190">
                <a:latin typeface="Times New Roman"/>
                <a:cs typeface="Times New Roman"/>
              </a:rPr>
              <a:t> </a:t>
            </a:r>
            <a:r>
              <a:rPr dirty="0" sz="2450" spc="229" i="1">
                <a:latin typeface="Times New Roman"/>
                <a:cs typeface="Times New Roman"/>
              </a:rPr>
              <a:t>x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-95">
                <a:latin typeface="Times New Roman"/>
                <a:cs typeface="Times New Roman"/>
              </a:rPr>
              <a:t>cos</a:t>
            </a:r>
            <a:r>
              <a:rPr dirty="0" sz="2450" spc="-195">
                <a:latin typeface="Times New Roman"/>
                <a:cs typeface="Times New Roman"/>
              </a:rPr>
              <a:t> </a:t>
            </a:r>
            <a:r>
              <a:rPr dirty="0" sz="2450" spc="280" i="1">
                <a:latin typeface="Times New Roman"/>
                <a:cs typeface="Times New Roman"/>
              </a:rPr>
              <a:t>x</a:t>
            </a:r>
            <a:r>
              <a:rPr dirty="0" sz="2450" spc="-50" i="1">
                <a:latin typeface="Times New Roman"/>
                <a:cs typeface="Times New Roman"/>
              </a:rPr>
              <a:t> </a:t>
            </a:r>
            <a:r>
              <a:rPr dirty="0" sz="2450" spc="555">
                <a:latin typeface="Cambria"/>
                <a:cs typeface="Cambria"/>
              </a:rPr>
              <a:t>−</a:t>
            </a:r>
            <a:r>
              <a:rPr dirty="0" sz="2450" spc="20">
                <a:latin typeface="Cambria"/>
                <a:cs typeface="Cambria"/>
              </a:rPr>
              <a:t> </a:t>
            </a:r>
            <a:r>
              <a:rPr dirty="0" sz="2450" spc="145" i="1">
                <a:latin typeface="Times New Roman"/>
                <a:cs typeface="Times New Roman"/>
              </a:rPr>
              <a:t>i</a:t>
            </a:r>
            <a:r>
              <a:rPr dirty="0" sz="2450" spc="-190" i="1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sin</a:t>
            </a:r>
            <a:r>
              <a:rPr dirty="0" sz="2450" spc="-190">
                <a:latin typeface="Times New Roman"/>
                <a:cs typeface="Times New Roman"/>
              </a:rPr>
              <a:t> </a:t>
            </a:r>
            <a:r>
              <a:rPr dirty="0" sz="2450" spc="220" i="1">
                <a:latin typeface="Times New Roman"/>
                <a:cs typeface="Times New Roman"/>
              </a:rPr>
              <a:t>x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93700" algn="l"/>
              </a:tabLst>
            </a:pPr>
            <a:r>
              <a:rPr dirty="0" sz="2450" spc="555">
                <a:latin typeface="Cambria"/>
                <a:cs typeface="Cambria"/>
              </a:rPr>
              <a:t>−</a:t>
            </a:r>
            <a:r>
              <a:rPr dirty="0" sz="2450" spc="-120">
                <a:latin typeface="Cambria"/>
                <a:cs typeface="Cambria"/>
              </a:rPr>
              <a:t> </a:t>
            </a:r>
            <a:r>
              <a:rPr dirty="0" sz="2450" spc="-95">
                <a:latin typeface="Times New Roman"/>
                <a:cs typeface="Times New Roman"/>
              </a:rPr>
              <a:t>cos</a:t>
            </a:r>
            <a:r>
              <a:rPr dirty="0" sz="2450" spc="-190">
                <a:latin typeface="Times New Roman"/>
                <a:cs typeface="Times New Roman"/>
              </a:rPr>
              <a:t> </a:t>
            </a:r>
            <a:r>
              <a:rPr dirty="0" sz="2450" spc="280" i="1">
                <a:latin typeface="Times New Roman"/>
                <a:cs typeface="Times New Roman"/>
              </a:rPr>
              <a:t>x</a:t>
            </a:r>
            <a:r>
              <a:rPr dirty="0" sz="2450" spc="-55" i="1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+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145" i="1">
                <a:latin typeface="Times New Roman"/>
                <a:cs typeface="Times New Roman"/>
              </a:rPr>
              <a:t>i</a:t>
            </a:r>
            <a:r>
              <a:rPr dirty="0" sz="2450" spc="-190" i="1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sin</a:t>
            </a:r>
            <a:r>
              <a:rPr dirty="0" sz="2450" spc="-190">
                <a:latin typeface="Times New Roman"/>
                <a:cs typeface="Times New Roman"/>
              </a:rPr>
              <a:t> </a:t>
            </a:r>
            <a:r>
              <a:rPr dirty="0" sz="2450" spc="229" i="1">
                <a:latin typeface="Times New Roman"/>
                <a:cs typeface="Times New Roman"/>
              </a:rPr>
              <a:t>x</a:t>
            </a:r>
            <a:endParaRPr sz="2450">
              <a:latin typeface="Times New Roman"/>
              <a:cs typeface="Times New Roman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93700" algn="l"/>
              </a:tabLst>
            </a:pPr>
            <a:r>
              <a:rPr dirty="0" sz="2450" spc="555">
                <a:latin typeface="Cambria"/>
                <a:cs typeface="Cambria"/>
              </a:rPr>
              <a:t>−</a:t>
            </a:r>
            <a:r>
              <a:rPr dirty="0" sz="2450" spc="-120">
                <a:latin typeface="Cambria"/>
                <a:cs typeface="Cambria"/>
              </a:rPr>
              <a:t> </a:t>
            </a:r>
            <a:r>
              <a:rPr dirty="0" sz="2450" spc="-95">
                <a:latin typeface="Times New Roman"/>
                <a:cs typeface="Times New Roman"/>
              </a:rPr>
              <a:t>cos</a:t>
            </a:r>
            <a:r>
              <a:rPr dirty="0" sz="2450" spc="-190">
                <a:latin typeface="Times New Roman"/>
                <a:cs typeface="Times New Roman"/>
              </a:rPr>
              <a:t> </a:t>
            </a:r>
            <a:r>
              <a:rPr dirty="0" sz="2450" spc="280" i="1">
                <a:latin typeface="Times New Roman"/>
                <a:cs typeface="Times New Roman"/>
              </a:rPr>
              <a:t>x</a:t>
            </a:r>
            <a:r>
              <a:rPr dirty="0" sz="2450" spc="-55" i="1">
                <a:latin typeface="Times New Roman"/>
                <a:cs typeface="Times New Roman"/>
              </a:rPr>
              <a:t> </a:t>
            </a:r>
            <a:r>
              <a:rPr dirty="0" sz="2450" spc="555">
                <a:latin typeface="Cambria"/>
                <a:cs typeface="Cambria"/>
              </a:rPr>
              <a:t>−</a:t>
            </a:r>
            <a:r>
              <a:rPr dirty="0" sz="2450" spc="20">
                <a:latin typeface="Cambria"/>
                <a:cs typeface="Cambria"/>
              </a:rPr>
              <a:t> </a:t>
            </a:r>
            <a:r>
              <a:rPr dirty="0" sz="2450" spc="145" i="1">
                <a:latin typeface="Times New Roman"/>
                <a:cs typeface="Times New Roman"/>
              </a:rPr>
              <a:t>i</a:t>
            </a:r>
            <a:r>
              <a:rPr dirty="0" sz="2450" spc="-190" i="1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sin</a:t>
            </a:r>
            <a:r>
              <a:rPr dirty="0" sz="2450" spc="-190">
                <a:latin typeface="Times New Roman"/>
                <a:cs typeface="Times New Roman"/>
              </a:rPr>
              <a:t> </a:t>
            </a:r>
            <a:r>
              <a:rPr dirty="0" sz="2450" spc="229" i="1">
                <a:latin typeface="Times New Roman"/>
                <a:cs typeface="Times New Roman"/>
              </a:rPr>
              <a:t>x</a:t>
            </a:r>
            <a:endParaRPr sz="2450">
              <a:latin typeface="Times New Roman"/>
              <a:cs typeface="Times New Roman"/>
            </a:endParaRPr>
          </a:p>
          <a:p>
            <a:pPr marL="39433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None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above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2536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5.5.</a:t>
            </a:r>
            <a:r>
              <a:rPr dirty="0" sz="1200" spc="28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COMPLEX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NUMBERS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4394200" algn="l"/>
              </a:tabLst>
            </a:pPr>
            <a:r>
              <a:rPr dirty="0"/>
              <a:t>Which</a:t>
            </a:r>
            <a:r>
              <a:rPr dirty="0" spc="275"/>
              <a:t> </a:t>
            </a:r>
            <a:r>
              <a:rPr dirty="0"/>
              <a:t>of</a:t>
            </a:r>
            <a:r>
              <a:rPr dirty="0" spc="290"/>
              <a:t> </a:t>
            </a:r>
            <a:r>
              <a:rPr dirty="0"/>
              <a:t>the</a:t>
            </a:r>
            <a:r>
              <a:rPr dirty="0" spc="285"/>
              <a:t> </a:t>
            </a:r>
            <a:r>
              <a:rPr dirty="0" spc="-55"/>
              <a:t>following</a:t>
            </a:r>
            <a:r>
              <a:rPr dirty="0" spc="290"/>
              <a:t> </a:t>
            </a:r>
            <a:r>
              <a:rPr dirty="0"/>
              <a:t>represents</a:t>
            </a:r>
            <a:r>
              <a:rPr dirty="0" spc="285"/>
              <a:t> </a:t>
            </a:r>
            <a:r>
              <a:rPr dirty="0"/>
              <a:t>all</a:t>
            </a:r>
            <a:r>
              <a:rPr dirty="0" spc="285"/>
              <a:t> </a:t>
            </a:r>
            <a:r>
              <a:rPr dirty="0"/>
              <a:t>the</a:t>
            </a:r>
            <a:r>
              <a:rPr dirty="0" spc="290"/>
              <a:t> </a:t>
            </a:r>
            <a:r>
              <a:rPr dirty="0"/>
              <a:t>points</a:t>
            </a:r>
            <a:r>
              <a:rPr dirty="0" spc="285"/>
              <a:t> </a:t>
            </a:r>
            <a:r>
              <a:rPr dirty="0"/>
              <a:t>on</a:t>
            </a:r>
            <a:r>
              <a:rPr dirty="0" spc="285"/>
              <a:t> </a:t>
            </a:r>
            <a:r>
              <a:rPr dirty="0"/>
              <a:t>the</a:t>
            </a:r>
            <a:r>
              <a:rPr dirty="0" spc="290"/>
              <a:t> </a:t>
            </a:r>
            <a:r>
              <a:rPr dirty="0" spc="-10"/>
              <a:t>complex </a:t>
            </a:r>
            <a:r>
              <a:rPr dirty="0"/>
              <a:t>plane</a:t>
            </a:r>
            <a:r>
              <a:rPr dirty="0" spc="140"/>
              <a:t> </a:t>
            </a:r>
            <a:r>
              <a:rPr dirty="0"/>
              <a:t>with</a:t>
            </a:r>
            <a:r>
              <a:rPr dirty="0" spc="135"/>
              <a:t> </a:t>
            </a:r>
            <a:r>
              <a:rPr dirty="0" spc="160" i="1">
                <a:latin typeface="Times New Roman"/>
                <a:cs typeface="Times New Roman"/>
              </a:rPr>
              <a:t>ϕ</a:t>
            </a:r>
            <a:r>
              <a:rPr dirty="0" spc="140" i="1">
                <a:latin typeface="Times New Roman"/>
                <a:cs typeface="Times New Roman"/>
              </a:rPr>
              <a:t> </a:t>
            </a:r>
            <a:r>
              <a:rPr dirty="0"/>
              <a:t>equal</a:t>
            </a:r>
            <a:r>
              <a:rPr dirty="0" spc="145"/>
              <a:t> </a:t>
            </a:r>
            <a:r>
              <a:rPr dirty="0"/>
              <a:t>to</a:t>
            </a:r>
            <a:r>
              <a:rPr dirty="0" spc="140"/>
              <a:t> </a:t>
            </a:r>
            <a:r>
              <a:rPr dirty="0"/>
              <a:t>a</a:t>
            </a:r>
            <a:r>
              <a:rPr dirty="0" spc="135"/>
              <a:t> </a:t>
            </a:r>
            <a:r>
              <a:rPr dirty="0" spc="-10"/>
              <a:t>constant?</a:t>
            </a:r>
            <a:r>
              <a:rPr dirty="0"/>
              <a:t>	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42037"/>
            <a:ext cx="2769870" cy="2556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16510">
              <a:lnSpc>
                <a:spcPct val="100000"/>
              </a:lnSpc>
              <a:spcBef>
                <a:spcPts val="1140"/>
              </a:spcBef>
            </a:pPr>
            <a:r>
              <a:rPr dirty="0" sz="2450">
                <a:latin typeface="Times New Roman"/>
                <a:cs typeface="Times New Roman"/>
              </a:rPr>
              <a:t>A.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line</a:t>
            </a:r>
            <a:endParaRPr sz="2450">
              <a:latin typeface="Times New Roman"/>
              <a:cs typeface="Times New Roman"/>
            </a:endParaRPr>
          </a:p>
          <a:p>
            <a:pPr marL="2857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B.</a:t>
            </a:r>
            <a:r>
              <a:rPr dirty="0" sz="2450" spc="-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ray,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half-</a:t>
            </a:r>
            <a:r>
              <a:rPr dirty="0" sz="2450" spc="-20">
                <a:latin typeface="Times New Roman"/>
                <a:cs typeface="Times New Roman"/>
              </a:rPr>
              <a:t>line</a:t>
            </a:r>
            <a:endParaRPr sz="2450">
              <a:latin typeface="Times New Roman"/>
              <a:cs typeface="Times New Roman"/>
            </a:endParaRPr>
          </a:p>
          <a:p>
            <a:pPr marL="2476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C.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circle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D.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wedge</a:t>
            </a:r>
            <a:endParaRPr sz="245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E.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None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above.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2536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5.5.</a:t>
            </a:r>
            <a:r>
              <a:rPr dirty="0" sz="1200" spc="28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COMPLEX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NUMBERS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4394200" algn="l"/>
              </a:tabLst>
            </a:pPr>
            <a:r>
              <a:rPr dirty="0"/>
              <a:t>Which</a:t>
            </a:r>
            <a:r>
              <a:rPr dirty="0" spc="275"/>
              <a:t> </a:t>
            </a:r>
            <a:r>
              <a:rPr dirty="0"/>
              <a:t>of</a:t>
            </a:r>
            <a:r>
              <a:rPr dirty="0" spc="290"/>
              <a:t> </a:t>
            </a:r>
            <a:r>
              <a:rPr dirty="0"/>
              <a:t>the</a:t>
            </a:r>
            <a:r>
              <a:rPr dirty="0" spc="285"/>
              <a:t> </a:t>
            </a:r>
            <a:r>
              <a:rPr dirty="0" spc="-55"/>
              <a:t>following</a:t>
            </a:r>
            <a:r>
              <a:rPr dirty="0" spc="290"/>
              <a:t> </a:t>
            </a:r>
            <a:r>
              <a:rPr dirty="0"/>
              <a:t>represents</a:t>
            </a:r>
            <a:r>
              <a:rPr dirty="0" spc="285"/>
              <a:t> </a:t>
            </a:r>
            <a:r>
              <a:rPr dirty="0"/>
              <a:t>all</a:t>
            </a:r>
            <a:r>
              <a:rPr dirty="0" spc="285"/>
              <a:t> </a:t>
            </a:r>
            <a:r>
              <a:rPr dirty="0"/>
              <a:t>the</a:t>
            </a:r>
            <a:r>
              <a:rPr dirty="0" spc="290"/>
              <a:t> </a:t>
            </a:r>
            <a:r>
              <a:rPr dirty="0"/>
              <a:t>points</a:t>
            </a:r>
            <a:r>
              <a:rPr dirty="0" spc="285"/>
              <a:t> </a:t>
            </a:r>
            <a:r>
              <a:rPr dirty="0"/>
              <a:t>on</a:t>
            </a:r>
            <a:r>
              <a:rPr dirty="0" spc="285"/>
              <a:t> </a:t>
            </a:r>
            <a:r>
              <a:rPr dirty="0"/>
              <a:t>the</a:t>
            </a:r>
            <a:r>
              <a:rPr dirty="0" spc="290"/>
              <a:t> </a:t>
            </a:r>
            <a:r>
              <a:rPr dirty="0" spc="-10"/>
              <a:t>complex </a:t>
            </a:r>
            <a:r>
              <a:rPr dirty="0"/>
              <a:t>plane</a:t>
            </a:r>
            <a:r>
              <a:rPr dirty="0" spc="140"/>
              <a:t> </a:t>
            </a:r>
            <a:r>
              <a:rPr dirty="0"/>
              <a:t>with</a:t>
            </a:r>
            <a:r>
              <a:rPr dirty="0" spc="135"/>
              <a:t> </a:t>
            </a:r>
            <a:r>
              <a:rPr dirty="0" spc="160" i="1">
                <a:latin typeface="Times New Roman"/>
                <a:cs typeface="Times New Roman"/>
              </a:rPr>
              <a:t>ϕ</a:t>
            </a:r>
            <a:r>
              <a:rPr dirty="0" spc="140" i="1">
                <a:latin typeface="Times New Roman"/>
                <a:cs typeface="Times New Roman"/>
              </a:rPr>
              <a:t> </a:t>
            </a:r>
            <a:r>
              <a:rPr dirty="0"/>
              <a:t>equal</a:t>
            </a:r>
            <a:r>
              <a:rPr dirty="0" spc="145"/>
              <a:t> </a:t>
            </a:r>
            <a:r>
              <a:rPr dirty="0"/>
              <a:t>to</a:t>
            </a:r>
            <a:r>
              <a:rPr dirty="0" spc="140"/>
              <a:t> </a:t>
            </a:r>
            <a:r>
              <a:rPr dirty="0"/>
              <a:t>a</a:t>
            </a:r>
            <a:r>
              <a:rPr dirty="0" spc="135"/>
              <a:t> </a:t>
            </a:r>
            <a:r>
              <a:rPr dirty="0" spc="-10"/>
              <a:t>constant?</a:t>
            </a:r>
            <a:r>
              <a:rPr dirty="0"/>
              <a:t>	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42037"/>
            <a:ext cx="2776855" cy="317627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24130">
              <a:lnSpc>
                <a:spcPct val="100000"/>
              </a:lnSpc>
              <a:spcBef>
                <a:spcPts val="1140"/>
              </a:spcBef>
            </a:pPr>
            <a:r>
              <a:rPr dirty="0" sz="2450">
                <a:latin typeface="Times New Roman"/>
                <a:cs typeface="Times New Roman"/>
              </a:rPr>
              <a:t>A.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line</a:t>
            </a:r>
            <a:endParaRPr sz="2450">
              <a:latin typeface="Times New Roman"/>
              <a:cs typeface="Times New Roman"/>
            </a:endParaRPr>
          </a:p>
          <a:p>
            <a:pPr marL="3619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B.</a:t>
            </a:r>
            <a:r>
              <a:rPr dirty="0" sz="2450" spc="-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ray,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half-</a:t>
            </a:r>
            <a:r>
              <a:rPr dirty="0" sz="2450" spc="-20">
                <a:latin typeface="Times New Roman"/>
                <a:cs typeface="Times New Roman"/>
              </a:rPr>
              <a:t>line</a:t>
            </a:r>
            <a:endParaRPr sz="2450">
              <a:latin typeface="Times New Roman"/>
              <a:cs typeface="Times New Roman"/>
            </a:endParaRPr>
          </a:p>
          <a:p>
            <a:pPr marL="3175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C.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circle</a:t>
            </a:r>
            <a:endParaRPr sz="2450">
              <a:latin typeface="Times New Roman"/>
              <a:cs typeface="Times New Roman"/>
            </a:endParaRPr>
          </a:p>
          <a:p>
            <a:pPr marL="1968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D.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wedge</a:t>
            </a:r>
            <a:endParaRPr sz="2450">
              <a:latin typeface="Times New Roman"/>
              <a:cs typeface="Times New Roman"/>
            </a:endParaRPr>
          </a:p>
          <a:p>
            <a:pPr marL="4445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E.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None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above.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2536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5.5.</a:t>
            </a:r>
            <a:r>
              <a:rPr dirty="0" sz="1200" spc="28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COMPLEX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NUMBERS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76462"/>
            <a:ext cx="706437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25"/>
              </a:spcBef>
            </a:pPr>
            <a:r>
              <a:rPr dirty="0"/>
              <a:t>Does</a:t>
            </a:r>
            <a:r>
              <a:rPr dirty="0" spc="45"/>
              <a:t> </a:t>
            </a:r>
            <a:r>
              <a:rPr dirty="0"/>
              <a:t>the</a:t>
            </a:r>
            <a:r>
              <a:rPr dirty="0" spc="100"/>
              <a:t> </a:t>
            </a:r>
            <a:r>
              <a:rPr dirty="0"/>
              <a:t>function</a:t>
            </a:r>
            <a:r>
              <a:rPr dirty="0" spc="90"/>
              <a:t> </a:t>
            </a:r>
            <a:r>
              <a:rPr dirty="0" spc="145" i="1">
                <a:latin typeface="Times New Roman"/>
                <a:cs typeface="Times New Roman"/>
              </a:rPr>
              <a:t>z</a:t>
            </a:r>
            <a:r>
              <a:rPr dirty="0" spc="145"/>
              <a:t>(</a:t>
            </a:r>
            <a:r>
              <a:rPr dirty="0" spc="145" i="1">
                <a:latin typeface="Times New Roman"/>
                <a:cs typeface="Times New Roman"/>
              </a:rPr>
              <a:t>t</a:t>
            </a:r>
            <a:r>
              <a:rPr dirty="0" spc="145"/>
              <a:t>)</a:t>
            </a:r>
            <a:r>
              <a:rPr dirty="0" spc="45"/>
              <a:t> </a:t>
            </a:r>
            <a:r>
              <a:rPr dirty="0" spc="385"/>
              <a:t>=</a:t>
            </a:r>
            <a:r>
              <a:rPr dirty="0" spc="40"/>
              <a:t> </a:t>
            </a:r>
            <a:r>
              <a:rPr dirty="0" spc="95" i="1">
                <a:latin typeface="Times New Roman"/>
                <a:cs typeface="Times New Roman"/>
              </a:rPr>
              <a:t>e</a:t>
            </a:r>
            <a:r>
              <a:rPr dirty="0" baseline="24390" sz="3075" spc="142" i="1">
                <a:latin typeface="Times New Roman"/>
                <a:cs typeface="Times New Roman"/>
              </a:rPr>
              <a:t>it</a:t>
            </a:r>
            <a:r>
              <a:rPr dirty="0" baseline="24390" sz="3075" spc="367" i="1">
                <a:latin typeface="Times New Roman"/>
                <a:cs typeface="Times New Roman"/>
              </a:rPr>
              <a:t> </a:t>
            </a:r>
            <a:r>
              <a:rPr dirty="0" sz="2450"/>
              <a:t>represent</a:t>
            </a:r>
            <a:r>
              <a:rPr dirty="0" sz="2450" spc="100"/>
              <a:t> </a:t>
            </a:r>
            <a:r>
              <a:rPr dirty="0" sz="2450"/>
              <a:t>.</a:t>
            </a:r>
            <a:r>
              <a:rPr dirty="0" sz="2450" spc="-225"/>
              <a:t> </a:t>
            </a:r>
            <a:r>
              <a:rPr dirty="0" sz="2450"/>
              <a:t>.</a:t>
            </a:r>
            <a:r>
              <a:rPr dirty="0" sz="2450" spc="-225"/>
              <a:t> </a:t>
            </a:r>
            <a:r>
              <a:rPr dirty="0" sz="2450"/>
              <a:t>.</a:t>
            </a:r>
            <a:r>
              <a:rPr dirty="0" sz="2450" spc="-225"/>
              <a:t> </a:t>
            </a:r>
            <a:r>
              <a:rPr dirty="0" sz="2450"/>
              <a:t>(Choose</a:t>
            </a:r>
            <a:r>
              <a:rPr dirty="0" sz="2450" spc="100"/>
              <a:t> </a:t>
            </a:r>
            <a:r>
              <a:rPr dirty="0" sz="2450" spc="-10"/>
              <a:t>one.)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1730125"/>
            <a:ext cx="3176905" cy="2556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increasing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function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decreasing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function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periodic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function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constant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function</a:t>
            </a:r>
            <a:endParaRPr sz="2450">
              <a:latin typeface="Times New Roman"/>
              <a:cs typeface="Times New Roman"/>
            </a:endParaRPr>
          </a:p>
          <a:p>
            <a:pPr marL="38671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none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above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2536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5.5.</a:t>
            </a:r>
            <a:r>
              <a:rPr dirty="0" sz="1200" spc="28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COMPLEX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NUMBERS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76462"/>
            <a:ext cx="706437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25"/>
              </a:spcBef>
            </a:pPr>
            <a:r>
              <a:rPr dirty="0"/>
              <a:t>Does</a:t>
            </a:r>
            <a:r>
              <a:rPr dirty="0" spc="45"/>
              <a:t> </a:t>
            </a:r>
            <a:r>
              <a:rPr dirty="0"/>
              <a:t>the</a:t>
            </a:r>
            <a:r>
              <a:rPr dirty="0" spc="100"/>
              <a:t> </a:t>
            </a:r>
            <a:r>
              <a:rPr dirty="0"/>
              <a:t>function</a:t>
            </a:r>
            <a:r>
              <a:rPr dirty="0" spc="90"/>
              <a:t> </a:t>
            </a:r>
            <a:r>
              <a:rPr dirty="0" spc="145" i="1">
                <a:latin typeface="Times New Roman"/>
                <a:cs typeface="Times New Roman"/>
              </a:rPr>
              <a:t>z</a:t>
            </a:r>
            <a:r>
              <a:rPr dirty="0" spc="145"/>
              <a:t>(</a:t>
            </a:r>
            <a:r>
              <a:rPr dirty="0" spc="145" i="1">
                <a:latin typeface="Times New Roman"/>
                <a:cs typeface="Times New Roman"/>
              </a:rPr>
              <a:t>t</a:t>
            </a:r>
            <a:r>
              <a:rPr dirty="0" spc="145"/>
              <a:t>)</a:t>
            </a:r>
            <a:r>
              <a:rPr dirty="0" spc="45"/>
              <a:t> </a:t>
            </a:r>
            <a:r>
              <a:rPr dirty="0" spc="385"/>
              <a:t>=</a:t>
            </a:r>
            <a:r>
              <a:rPr dirty="0" spc="40"/>
              <a:t> </a:t>
            </a:r>
            <a:r>
              <a:rPr dirty="0" spc="95" i="1">
                <a:latin typeface="Times New Roman"/>
                <a:cs typeface="Times New Roman"/>
              </a:rPr>
              <a:t>e</a:t>
            </a:r>
            <a:r>
              <a:rPr dirty="0" baseline="24390" sz="3075" spc="142" i="1">
                <a:latin typeface="Times New Roman"/>
                <a:cs typeface="Times New Roman"/>
              </a:rPr>
              <a:t>it</a:t>
            </a:r>
            <a:r>
              <a:rPr dirty="0" baseline="24390" sz="3075" spc="367" i="1">
                <a:latin typeface="Times New Roman"/>
                <a:cs typeface="Times New Roman"/>
              </a:rPr>
              <a:t> </a:t>
            </a:r>
            <a:r>
              <a:rPr dirty="0" sz="2450"/>
              <a:t>represent</a:t>
            </a:r>
            <a:r>
              <a:rPr dirty="0" sz="2450" spc="100"/>
              <a:t> </a:t>
            </a:r>
            <a:r>
              <a:rPr dirty="0" sz="2450"/>
              <a:t>.</a:t>
            </a:r>
            <a:r>
              <a:rPr dirty="0" sz="2450" spc="-225"/>
              <a:t> </a:t>
            </a:r>
            <a:r>
              <a:rPr dirty="0" sz="2450"/>
              <a:t>.</a:t>
            </a:r>
            <a:r>
              <a:rPr dirty="0" sz="2450" spc="-225"/>
              <a:t> </a:t>
            </a:r>
            <a:r>
              <a:rPr dirty="0" sz="2450"/>
              <a:t>.</a:t>
            </a:r>
            <a:r>
              <a:rPr dirty="0" sz="2450" spc="-225"/>
              <a:t> </a:t>
            </a:r>
            <a:r>
              <a:rPr dirty="0" sz="2450"/>
              <a:t>(Choose</a:t>
            </a:r>
            <a:r>
              <a:rPr dirty="0" sz="2450" spc="100"/>
              <a:t> </a:t>
            </a:r>
            <a:r>
              <a:rPr dirty="0" sz="2450" spc="-10"/>
              <a:t>one.)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95058" y="1730125"/>
            <a:ext cx="8292465" cy="545338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07034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407034" algn="l"/>
              </a:tabLst>
            </a:pP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increasing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function</a:t>
            </a:r>
            <a:endParaRPr sz="2450">
              <a:latin typeface="Times New Roman"/>
              <a:cs typeface="Times New Roman"/>
            </a:endParaRPr>
          </a:p>
          <a:p>
            <a:pPr marL="407034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07034" algn="l"/>
              </a:tabLst>
            </a:pP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decreasing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function</a:t>
            </a:r>
            <a:endParaRPr sz="2450">
              <a:latin typeface="Times New Roman"/>
              <a:cs typeface="Times New Roman"/>
            </a:endParaRPr>
          </a:p>
          <a:p>
            <a:pPr marL="4064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06400" algn="l"/>
              </a:tabLst>
            </a:pP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periodic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function</a:t>
            </a:r>
            <a:endParaRPr sz="2450">
              <a:latin typeface="Times New Roman"/>
              <a:cs typeface="Times New Roman"/>
            </a:endParaRPr>
          </a:p>
          <a:p>
            <a:pPr marL="4064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06400" algn="l"/>
              </a:tabLst>
            </a:pP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constant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function</a:t>
            </a:r>
            <a:endParaRPr sz="2450">
              <a:latin typeface="Times New Roman"/>
              <a:cs typeface="Times New Roman"/>
            </a:endParaRPr>
          </a:p>
          <a:p>
            <a:pPr marL="407034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07034" algn="l"/>
              </a:tabLst>
            </a:pPr>
            <a:r>
              <a:rPr dirty="0" sz="2450">
                <a:latin typeface="Times New Roman"/>
                <a:cs typeface="Times New Roman"/>
              </a:rPr>
              <a:t>none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above</a:t>
            </a:r>
            <a:endParaRPr sz="2450">
              <a:latin typeface="Times New Roman"/>
              <a:cs typeface="Times New Roman"/>
            </a:endParaRPr>
          </a:p>
          <a:p>
            <a:pPr algn="just" marL="36195" marR="17780" indent="-11430">
              <a:lnSpc>
                <a:spcPct val="101699"/>
              </a:lnSpc>
              <a:spcBef>
                <a:spcPts val="1889"/>
              </a:spcBef>
            </a:pPr>
            <a:r>
              <a:rPr dirty="0" sz="2450" b="1">
                <a:latin typeface="Georgia"/>
                <a:cs typeface="Georgia"/>
              </a:rPr>
              <a:t>Solution:</a:t>
            </a:r>
            <a:r>
              <a:rPr dirty="0" sz="2450" spc="204" b="1">
                <a:latin typeface="Georgia"/>
                <a:cs typeface="Georgia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C.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 spc="105">
                <a:latin typeface="Times New Roman"/>
                <a:cs typeface="Times New Roman"/>
              </a:rPr>
              <a:t>Part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what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makes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this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tricky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words </a:t>
            </a:r>
            <a:r>
              <a:rPr dirty="0" sz="2450">
                <a:latin typeface="Times New Roman"/>
                <a:cs typeface="Times New Roman"/>
              </a:rPr>
              <a:t>“increasing”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“decreasing”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don’t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apply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complex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numbers. </a:t>
            </a:r>
            <a:r>
              <a:rPr dirty="0" sz="2450">
                <a:latin typeface="Times New Roman"/>
                <a:cs typeface="Times New Roman"/>
              </a:rPr>
              <a:t>(More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generally,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relationships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“greater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than”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“less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than” </a:t>
            </a:r>
            <a:r>
              <a:rPr dirty="0" sz="2450">
                <a:latin typeface="Times New Roman"/>
                <a:cs typeface="Times New Roman"/>
              </a:rPr>
              <a:t>apply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real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numbers.)</a:t>
            </a:r>
            <a:r>
              <a:rPr dirty="0" sz="2450" spc="3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95" i="1">
                <a:latin typeface="Times New Roman"/>
                <a:cs typeface="Times New Roman"/>
              </a:rPr>
              <a:t>e</a:t>
            </a:r>
            <a:r>
              <a:rPr dirty="0" baseline="24390" sz="3075" spc="142" i="1">
                <a:latin typeface="Times New Roman"/>
                <a:cs typeface="Times New Roman"/>
              </a:rPr>
              <a:t>it</a:t>
            </a:r>
            <a:r>
              <a:rPr dirty="0" baseline="24390" sz="3075" spc="284" i="1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periodic:</a:t>
            </a:r>
            <a:r>
              <a:rPr dirty="0" sz="2450" spc="315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loops </a:t>
            </a:r>
            <a:r>
              <a:rPr dirty="0" sz="2450">
                <a:latin typeface="Times New Roman"/>
                <a:cs typeface="Times New Roman"/>
              </a:rPr>
              <a:t>eternally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around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unit</a:t>
            </a:r>
            <a:r>
              <a:rPr dirty="0" sz="2450" spc="2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circle.</a:t>
            </a:r>
            <a:r>
              <a:rPr dirty="0" sz="2450" spc="165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(So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even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“increasing”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was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a </a:t>
            </a:r>
            <a:r>
              <a:rPr dirty="0" sz="2450">
                <a:latin typeface="Times New Roman"/>
                <a:cs typeface="Times New Roman"/>
              </a:rPr>
              <a:t>valid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option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here,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could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possibly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always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apply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periodic function!)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2536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5.5.</a:t>
            </a:r>
            <a:r>
              <a:rPr dirty="0" sz="1200" spc="28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COMPLEX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NUMBERS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8230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Which</a:t>
            </a:r>
            <a:r>
              <a:rPr dirty="0" spc="265"/>
              <a:t> </a:t>
            </a:r>
            <a:r>
              <a:rPr dirty="0"/>
              <a:t>of</a:t>
            </a:r>
            <a:r>
              <a:rPr dirty="0" spc="270"/>
              <a:t> </a:t>
            </a:r>
            <a:r>
              <a:rPr dirty="0"/>
              <a:t>the</a:t>
            </a:r>
            <a:r>
              <a:rPr dirty="0" spc="275"/>
              <a:t> </a:t>
            </a:r>
            <a:r>
              <a:rPr dirty="0" spc="-40"/>
              <a:t>following</a:t>
            </a:r>
            <a:r>
              <a:rPr dirty="0" spc="275"/>
              <a:t> </a:t>
            </a:r>
            <a:r>
              <a:rPr dirty="0"/>
              <a:t>represents</a:t>
            </a:r>
            <a:r>
              <a:rPr dirty="0" spc="270"/>
              <a:t> </a:t>
            </a:r>
            <a:r>
              <a:rPr dirty="0"/>
              <a:t>all</a:t>
            </a:r>
            <a:r>
              <a:rPr dirty="0" spc="275"/>
              <a:t> </a:t>
            </a:r>
            <a:r>
              <a:rPr dirty="0"/>
              <a:t>the</a:t>
            </a:r>
            <a:r>
              <a:rPr dirty="0" spc="275"/>
              <a:t> </a:t>
            </a:r>
            <a:r>
              <a:rPr dirty="0"/>
              <a:t>points</a:t>
            </a:r>
            <a:r>
              <a:rPr dirty="0" spc="270"/>
              <a:t> </a:t>
            </a:r>
            <a:r>
              <a:rPr dirty="0"/>
              <a:t>on</a:t>
            </a:r>
            <a:r>
              <a:rPr dirty="0" spc="275"/>
              <a:t> </a:t>
            </a:r>
            <a:r>
              <a:rPr dirty="0"/>
              <a:t>the</a:t>
            </a:r>
            <a:r>
              <a:rPr dirty="0" spc="275"/>
              <a:t> </a:t>
            </a:r>
            <a:r>
              <a:rPr dirty="0" spc="-10"/>
              <a:t>complex </a:t>
            </a:r>
            <a:r>
              <a:rPr dirty="0"/>
              <a:t>plane</a:t>
            </a:r>
            <a:r>
              <a:rPr dirty="0" spc="360"/>
              <a:t> </a:t>
            </a:r>
            <a:r>
              <a:rPr dirty="0"/>
              <a:t>of</a:t>
            </a:r>
            <a:r>
              <a:rPr dirty="0" spc="375"/>
              <a:t> </a:t>
            </a:r>
            <a:r>
              <a:rPr dirty="0"/>
              <a:t>the</a:t>
            </a:r>
            <a:r>
              <a:rPr dirty="0" spc="370"/>
              <a:t> </a:t>
            </a:r>
            <a:r>
              <a:rPr dirty="0"/>
              <a:t>form</a:t>
            </a:r>
            <a:r>
              <a:rPr dirty="0" spc="380"/>
              <a:t> </a:t>
            </a:r>
            <a:r>
              <a:rPr dirty="0" spc="170" i="1">
                <a:latin typeface="Times New Roman"/>
                <a:cs typeface="Times New Roman"/>
              </a:rPr>
              <a:t>z</a:t>
            </a:r>
            <a:r>
              <a:rPr dirty="0" spc="5" i="1">
                <a:latin typeface="Times New Roman"/>
                <a:cs typeface="Times New Roman"/>
              </a:rPr>
              <a:t>  </a:t>
            </a:r>
            <a:r>
              <a:rPr dirty="0" spc="385"/>
              <a:t>=</a:t>
            </a:r>
            <a:r>
              <a:rPr dirty="0" spc="530"/>
              <a:t> </a:t>
            </a:r>
            <a:r>
              <a:rPr dirty="0" spc="60"/>
              <a:t>5</a:t>
            </a:r>
            <a:r>
              <a:rPr dirty="0" spc="60" i="1">
                <a:latin typeface="Times New Roman"/>
                <a:cs typeface="Times New Roman"/>
              </a:rPr>
              <a:t>e</a:t>
            </a:r>
            <a:r>
              <a:rPr dirty="0" baseline="24390" sz="3075" spc="89" i="1">
                <a:latin typeface="Times New Roman"/>
                <a:cs typeface="Times New Roman"/>
              </a:rPr>
              <a:t>iα</a:t>
            </a:r>
            <a:r>
              <a:rPr dirty="0" baseline="24390" sz="3075" spc="7" i="1">
                <a:latin typeface="Times New Roman"/>
                <a:cs typeface="Times New Roman"/>
              </a:rPr>
              <a:t>  </a:t>
            </a:r>
            <a:r>
              <a:rPr dirty="0" sz="2450"/>
              <a:t>where</a:t>
            </a:r>
            <a:r>
              <a:rPr dirty="0" sz="2450" spc="380"/>
              <a:t> </a:t>
            </a:r>
            <a:r>
              <a:rPr dirty="0" sz="2450" spc="240" i="1">
                <a:latin typeface="Times New Roman"/>
                <a:cs typeface="Times New Roman"/>
              </a:rPr>
              <a:t>α</a:t>
            </a:r>
            <a:r>
              <a:rPr dirty="0" sz="2450" spc="390" i="1">
                <a:latin typeface="Times New Roman"/>
                <a:cs typeface="Times New Roman"/>
              </a:rPr>
              <a:t> </a:t>
            </a:r>
            <a:r>
              <a:rPr dirty="0" sz="2450"/>
              <a:t>can</a:t>
            </a:r>
            <a:r>
              <a:rPr dirty="0" sz="2450" spc="375"/>
              <a:t> </a:t>
            </a:r>
            <a:r>
              <a:rPr dirty="0" sz="2450"/>
              <a:t>be</a:t>
            </a:r>
            <a:r>
              <a:rPr dirty="0" sz="2450" spc="370"/>
              <a:t> </a:t>
            </a:r>
            <a:r>
              <a:rPr dirty="0" sz="2450"/>
              <a:t>any</a:t>
            </a:r>
            <a:r>
              <a:rPr dirty="0" sz="2450" spc="375"/>
              <a:t> </a:t>
            </a:r>
            <a:r>
              <a:rPr dirty="0" sz="2450"/>
              <a:t>real</a:t>
            </a:r>
            <a:r>
              <a:rPr dirty="0" sz="2450" spc="375"/>
              <a:t> </a:t>
            </a:r>
            <a:r>
              <a:rPr dirty="0" sz="2450" spc="-10"/>
              <a:t>number? </a:t>
            </a:r>
            <a:r>
              <a:rPr dirty="0" sz="2450"/>
              <a:t>(Choose</a:t>
            </a:r>
            <a:r>
              <a:rPr dirty="0" sz="2450" spc="-65"/>
              <a:t> </a:t>
            </a:r>
            <a:r>
              <a:rPr dirty="0" sz="2450" spc="-10"/>
              <a:t>one.)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421615"/>
            <a:ext cx="2769870" cy="2556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16510">
              <a:lnSpc>
                <a:spcPct val="100000"/>
              </a:lnSpc>
              <a:spcBef>
                <a:spcPts val="1140"/>
              </a:spcBef>
            </a:pPr>
            <a:r>
              <a:rPr dirty="0" sz="2450">
                <a:latin typeface="Times New Roman"/>
                <a:cs typeface="Times New Roman"/>
              </a:rPr>
              <a:t>A.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line</a:t>
            </a:r>
            <a:endParaRPr sz="2450">
              <a:latin typeface="Times New Roman"/>
              <a:cs typeface="Times New Roman"/>
            </a:endParaRPr>
          </a:p>
          <a:p>
            <a:pPr marL="2857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B.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half-</a:t>
            </a:r>
            <a:r>
              <a:rPr dirty="0" sz="2450" spc="-20">
                <a:latin typeface="Times New Roman"/>
                <a:cs typeface="Times New Roman"/>
              </a:rPr>
              <a:t>line</a:t>
            </a:r>
            <a:endParaRPr sz="2450">
              <a:latin typeface="Times New Roman"/>
              <a:cs typeface="Times New Roman"/>
            </a:endParaRPr>
          </a:p>
          <a:p>
            <a:pPr marL="2476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C.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circle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D.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wedge</a:t>
            </a:r>
            <a:endParaRPr sz="245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E.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None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above.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2536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5.5.</a:t>
            </a:r>
            <a:r>
              <a:rPr dirty="0" sz="1200" spc="28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COMPLEX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NUMBERS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8230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Which</a:t>
            </a:r>
            <a:r>
              <a:rPr dirty="0" spc="265"/>
              <a:t> </a:t>
            </a:r>
            <a:r>
              <a:rPr dirty="0"/>
              <a:t>of</a:t>
            </a:r>
            <a:r>
              <a:rPr dirty="0" spc="270"/>
              <a:t> </a:t>
            </a:r>
            <a:r>
              <a:rPr dirty="0"/>
              <a:t>the</a:t>
            </a:r>
            <a:r>
              <a:rPr dirty="0" spc="275"/>
              <a:t> </a:t>
            </a:r>
            <a:r>
              <a:rPr dirty="0" spc="-40"/>
              <a:t>following</a:t>
            </a:r>
            <a:r>
              <a:rPr dirty="0" spc="275"/>
              <a:t> </a:t>
            </a:r>
            <a:r>
              <a:rPr dirty="0"/>
              <a:t>represents</a:t>
            </a:r>
            <a:r>
              <a:rPr dirty="0" spc="270"/>
              <a:t> </a:t>
            </a:r>
            <a:r>
              <a:rPr dirty="0"/>
              <a:t>all</a:t>
            </a:r>
            <a:r>
              <a:rPr dirty="0" spc="275"/>
              <a:t> </a:t>
            </a:r>
            <a:r>
              <a:rPr dirty="0"/>
              <a:t>the</a:t>
            </a:r>
            <a:r>
              <a:rPr dirty="0" spc="275"/>
              <a:t> </a:t>
            </a:r>
            <a:r>
              <a:rPr dirty="0"/>
              <a:t>points</a:t>
            </a:r>
            <a:r>
              <a:rPr dirty="0" spc="270"/>
              <a:t> </a:t>
            </a:r>
            <a:r>
              <a:rPr dirty="0"/>
              <a:t>on</a:t>
            </a:r>
            <a:r>
              <a:rPr dirty="0" spc="275"/>
              <a:t> </a:t>
            </a:r>
            <a:r>
              <a:rPr dirty="0"/>
              <a:t>the</a:t>
            </a:r>
            <a:r>
              <a:rPr dirty="0" spc="275"/>
              <a:t> </a:t>
            </a:r>
            <a:r>
              <a:rPr dirty="0" spc="-10"/>
              <a:t>complex </a:t>
            </a:r>
            <a:r>
              <a:rPr dirty="0"/>
              <a:t>plane</a:t>
            </a:r>
            <a:r>
              <a:rPr dirty="0" spc="360"/>
              <a:t> </a:t>
            </a:r>
            <a:r>
              <a:rPr dirty="0"/>
              <a:t>of</a:t>
            </a:r>
            <a:r>
              <a:rPr dirty="0" spc="375"/>
              <a:t> </a:t>
            </a:r>
            <a:r>
              <a:rPr dirty="0"/>
              <a:t>the</a:t>
            </a:r>
            <a:r>
              <a:rPr dirty="0" spc="370"/>
              <a:t> </a:t>
            </a:r>
            <a:r>
              <a:rPr dirty="0"/>
              <a:t>form</a:t>
            </a:r>
            <a:r>
              <a:rPr dirty="0" spc="380"/>
              <a:t> </a:t>
            </a:r>
            <a:r>
              <a:rPr dirty="0" spc="170" i="1">
                <a:latin typeface="Times New Roman"/>
                <a:cs typeface="Times New Roman"/>
              </a:rPr>
              <a:t>z</a:t>
            </a:r>
            <a:r>
              <a:rPr dirty="0" spc="5" i="1">
                <a:latin typeface="Times New Roman"/>
                <a:cs typeface="Times New Roman"/>
              </a:rPr>
              <a:t>  </a:t>
            </a:r>
            <a:r>
              <a:rPr dirty="0" spc="385"/>
              <a:t>=</a:t>
            </a:r>
            <a:r>
              <a:rPr dirty="0" spc="530"/>
              <a:t> </a:t>
            </a:r>
            <a:r>
              <a:rPr dirty="0" spc="60"/>
              <a:t>5</a:t>
            </a:r>
            <a:r>
              <a:rPr dirty="0" spc="60" i="1">
                <a:latin typeface="Times New Roman"/>
                <a:cs typeface="Times New Roman"/>
              </a:rPr>
              <a:t>e</a:t>
            </a:r>
            <a:r>
              <a:rPr dirty="0" baseline="24390" sz="3075" spc="89" i="1">
                <a:latin typeface="Times New Roman"/>
                <a:cs typeface="Times New Roman"/>
              </a:rPr>
              <a:t>iα</a:t>
            </a:r>
            <a:r>
              <a:rPr dirty="0" baseline="24390" sz="3075" spc="7" i="1">
                <a:latin typeface="Times New Roman"/>
                <a:cs typeface="Times New Roman"/>
              </a:rPr>
              <a:t>  </a:t>
            </a:r>
            <a:r>
              <a:rPr dirty="0" sz="2450"/>
              <a:t>where</a:t>
            </a:r>
            <a:r>
              <a:rPr dirty="0" sz="2450" spc="380"/>
              <a:t> </a:t>
            </a:r>
            <a:r>
              <a:rPr dirty="0" sz="2450" spc="240" i="1">
                <a:latin typeface="Times New Roman"/>
                <a:cs typeface="Times New Roman"/>
              </a:rPr>
              <a:t>α</a:t>
            </a:r>
            <a:r>
              <a:rPr dirty="0" sz="2450" spc="390" i="1">
                <a:latin typeface="Times New Roman"/>
                <a:cs typeface="Times New Roman"/>
              </a:rPr>
              <a:t> </a:t>
            </a:r>
            <a:r>
              <a:rPr dirty="0" sz="2450"/>
              <a:t>can</a:t>
            </a:r>
            <a:r>
              <a:rPr dirty="0" sz="2450" spc="375"/>
              <a:t> </a:t>
            </a:r>
            <a:r>
              <a:rPr dirty="0" sz="2450"/>
              <a:t>be</a:t>
            </a:r>
            <a:r>
              <a:rPr dirty="0" sz="2450" spc="370"/>
              <a:t> </a:t>
            </a:r>
            <a:r>
              <a:rPr dirty="0" sz="2450"/>
              <a:t>any</a:t>
            </a:r>
            <a:r>
              <a:rPr dirty="0" sz="2450" spc="375"/>
              <a:t> </a:t>
            </a:r>
            <a:r>
              <a:rPr dirty="0" sz="2450"/>
              <a:t>real</a:t>
            </a:r>
            <a:r>
              <a:rPr dirty="0" sz="2450" spc="375"/>
              <a:t> </a:t>
            </a:r>
            <a:r>
              <a:rPr dirty="0" sz="2450" spc="-10"/>
              <a:t>number? </a:t>
            </a:r>
            <a:r>
              <a:rPr dirty="0" sz="2450"/>
              <a:t>(Choose</a:t>
            </a:r>
            <a:r>
              <a:rPr dirty="0" sz="2450" spc="-65"/>
              <a:t> </a:t>
            </a:r>
            <a:r>
              <a:rPr dirty="0" sz="2450" spc="-10"/>
              <a:t>one.)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421615"/>
            <a:ext cx="2776855" cy="317627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24130">
              <a:lnSpc>
                <a:spcPct val="100000"/>
              </a:lnSpc>
              <a:spcBef>
                <a:spcPts val="1140"/>
              </a:spcBef>
            </a:pPr>
            <a:r>
              <a:rPr dirty="0" sz="2450">
                <a:latin typeface="Times New Roman"/>
                <a:cs typeface="Times New Roman"/>
              </a:rPr>
              <a:t>A.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line</a:t>
            </a:r>
            <a:endParaRPr sz="2450">
              <a:latin typeface="Times New Roman"/>
              <a:cs typeface="Times New Roman"/>
            </a:endParaRPr>
          </a:p>
          <a:p>
            <a:pPr marL="3619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B.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half-</a:t>
            </a:r>
            <a:r>
              <a:rPr dirty="0" sz="2450" spc="-20">
                <a:latin typeface="Times New Roman"/>
                <a:cs typeface="Times New Roman"/>
              </a:rPr>
              <a:t>line</a:t>
            </a:r>
            <a:endParaRPr sz="2450">
              <a:latin typeface="Times New Roman"/>
              <a:cs typeface="Times New Roman"/>
            </a:endParaRPr>
          </a:p>
          <a:p>
            <a:pPr marL="3175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C.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circle</a:t>
            </a:r>
            <a:endParaRPr sz="2450">
              <a:latin typeface="Times New Roman"/>
              <a:cs typeface="Times New Roman"/>
            </a:endParaRPr>
          </a:p>
          <a:p>
            <a:pPr marL="1968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D.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wedge</a:t>
            </a:r>
            <a:endParaRPr sz="2450">
              <a:latin typeface="Times New Roman"/>
              <a:cs typeface="Times New Roman"/>
            </a:endParaRPr>
          </a:p>
          <a:p>
            <a:pPr marL="4445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E.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None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above.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2536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5.5.</a:t>
            </a:r>
            <a:r>
              <a:rPr dirty="0" sz="1200" spc="28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COMPLEX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NUMBERS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8230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Which</a:t>
            </a:r>
            <a:r>
              <a:rPr dirty="0" spc="265"/>
              <a:t> </a:t>
            </a:r>
            <a:r>
              <a:rPr dirty="0"/>
              <a:t>of</a:t>
            </a:r>
            <a:r>
              <a:rPr dirty="0" spc="270"/>
              <a:t> </a:t>
            </a:r>
            <a:r>
              <a:rPr dirty="0"/>
              <a:t>the</a:t>
            </a:r>
            <a:r>
              <a:rPr dirty="0" spc="275"/>
              <a:t> </a:t>
            </a:r>
            <a:r>
              <a:rPr dirty="0" spc="-40"/>
              <a:t>following</a:t>
            </a:r>
            <a:r>
              <a:rPr dirty="0" spc="275"/>
              <a:t> </a:t>
            </a:r>
            <a:r>
              <a:rPr dirty="0"/>
              <a:t>represents</a:t>
            </a:r>
            <a:r>
              <a:rPr dirty="0" spc="270"/>
              <a:t> </a:t>
            </a:r>
            <a:r>
              <a:rPr dirty="0"/>
              <a:t>all</a:t>
            </a:r>
            <a:r>
              <a:rPr dirty="0" spc="275"/>
              <a:t> </a:t>
            </a:r>
            <a:r>
              <a:rPr dirty="0"/>
              <a:t>the</a:t>
            </a:r>
            <a:r>
              <a:rPr dirty="0" spc="275"/>
              <a:t> </a:t>
            </a:r>
            <a:r>
              <a:rPr dirty="0"/>
              <a:t>points</a:t>
            </a:r>
            <a:r>
              <a:rPr dirty="0" spc="270"/>
              <a:t> </a:t>
            </a:r>
            <a:r>
              <a:rPr dirty="0"/>
              <a:t>on</a:t>
            </a:r>
            <a:r>
              <a:rPr dirty="0" spc="275"/>
              <a:t> </a:t>
            </a:r>
            <a:r>
              <a:rPr dirty="0"/>
              <a:t>the</a:t>
            </a:r>
            <a:r>
              <a:rPr dirty="0" spc="275"/>
              <a:t> </a:t>
            </a:r>
            <a:r>
              <a:rPr dirty="0" spc="-10"/>
              <a:t>complex </a:t>
            </a:r>
            <a:r>
              <a:rPr dirty="0"/>
              <a:t>plane</a:t>
            </a:r>
            <a:r>
              <a:rPr dirty="0" spc="475"/>
              <a:t> </a:t>
            </a:r>
            <a:r>
              <a:rPr dirty="0"/>
              <a:t>of</a:t>
            </a:r>
            <a:r>
              <a:rPr dirty="0" spc="475"/>
              <a:t> </a:t>
            </a:r>
            <a:r>
              <a:rPr dirty="0"/>
              <a:t>the</a:t>
            </a:r>
            <a:r>
              <a:rPr dirty="0" spc="475"/>
              <a:t> </a:t>
            </a:r>
            <a:r>
              <a:rPr dirty="0"/>
              <a:t>form</a:t>
            </a:r>
            <a:r>
              <a:rPr dirty="0" spc="484"/>
              <a:t> </a:t>
            </a:r>
            <a:r>
              <a:rPr dirty="0" spc="170" i="1">
                <a:latin typeface="Times New Roman"/>
                <a:cs typeface="Times New Roman"/>
              </a:rPr>
              <a:t>z</a:t>
            </a:r>
            <a:r>
              <a:rPr dirty="0" spc="95" i="1">
                <a:latin typeface="Times New Roman"/>
                <a:cs typeface="Times New Roman"/>
              </a:rPr>
              <a:t>  </a:t>
            </a:r>
            <a:r>
              <a:rPr dirty="0" spc="385"/>
              <a:t>=</a:t>
            </a:r>
            <a:r>
              <a:rPr dirty="0" spc="50"/>
              <a:t>  </a:t>
            </a:r>
            <a:r>
              <a:rPr dirty="0" spc="120" i="1">
                <a:latin typeface="Times New Roman"/>
                <a:cs typeface="Times New Roman"/>
              </a:rPr>
              <a:t>te</a:t>
            </a:r>
            <a:r>
              <a:rPr dirty="0" baseline="24390" sz="3075" spc="179" i="1">
                <a:latin typeface="Times New Roman"/>
                <a:cs typeface="Times New Roman"/>
              </a:rPr>
              <a:t>it</a:t>
            </a:r>
            <a:r>
              <a:rPr dirty="0" baseline="24390" sz="3075" spc="82" i="1">
                <a:latin typeface="Times New Roman"/>
                <a:cs typeface="Times New Roman"/>
              </a:rPr>
              <a:t>  </a:t>
            </a:r>
            <a:r>
              <a:rPr dirty="0" sz="2450"/>
              <a:t>where</a:t>
            </a:r>
            <a:r>
              <a:rPr dirty="0" sz="2450" spc="480"/>
              <a:t> </a:t>
            </a:r>
            <a:r>
              <a:rPr dirty="0" sz="2450" spc="195" i="1">
                <a:latin typeface="Times New Roman"/>
                <a:cs typeface="Times New Roman"/>
              </a:rPr>
              <a:t>t</a:t>
            </a:r>
            <a:r>
              <a:rPr dirty="0" sz="2450" spc="475" i="1">
                <a:latin typeface="Times New Roman"/>
                <a:cs typeface="Times New Roman"/>
              </a:rPr>
              <a:t> </a:t>
            </a:r>
            <a:r>
              <a:rPr dirty="0" sz="2450"/>
              <a:t>can</a:t>
            </a:r>
            <a:r>
              <a:rPr dirty="0" sz="2450" spc="480"/>
              <a:t> </a:t>
            </a:r>
            <a:r>
              <a:rPr dirty="0" sz="2450"/>
              <a:t>be</a:t>
            </a:r>
            <a:r>
              <a:rPr dirty="0" sz="2450" spc="475"/>
              <a:t> </a:t>
            </a:r>
            <a:r>
              <a:rPr dirty="0" sz="2450"/>
              <a:t>any</a:t>
            </a:r>
            <a:r>
              <a:rPr dirty="0" sz="2450" spc="475"/>
              <a:t> </a:t>
            </a:r>
            <a:r>
              <a:rPr dirty="0" sz="2450"/>
              <a:t>real</a:t>
            </a:r>
            <a:r>
              <a:rPr dirty="0" sz="2450" spc="470"/>
              <a:t> </a:t>
            </a:r>
            <a:r>
              <a:rPr dirty="0" sz="2450" spc="-10"/>
              <a:t>number? </a:t>
            </a:r>
            <a:r>
              <a:rPr dirty="0" sz="2450"/>
              <a:t>(Choose</a:t>
            </a:r>
            <a:r>
              <a:rPr dirty="0" sz="2450" spc="-65"/>
              <a:t> </a:t>
            </a:r>
            <a:r>
              <a:rPr dirty="0" sz="2450" spc="-10"/>
              <a:t>one.)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421615"/>
            <a:ext cx="2769870" cy="2556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16510">
              <a:lnSpc>
                <a:spcPct val="100000"/>
              </a:lnSpc>
              <a:spcBef>
                <a:spcPts val="1140"/>
              </a:spcBef>
            </a:pPr>
            <a:r>
              <a:rPr dirty="0" sz="2450">
                <a:latin typeface="Times New Roman"/>
                <a:cs typeface="Times New Roman"/>
              </a:rPr>
              <a:t>A.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line</a:t>
            </a:r>
            <a:endParaRPr sz="2450">
              <a:latin typeface="Times New Roman"/>
              <a:cs typeface="Times New Roman"/>
            </a:endParaRPr>
          </a:p>
          <a:p>
            <a:pPr marL="2857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B.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half-</a:t>
            </a:r>
            <a:r>
              <a:rPr dirty="0" sz="2450" spc="-20">
                <a:latin typeface="Times New Roman"/>
                <a:cs typeface="Times New Roman"/>
              </a:rPr>
              <a:t>line</a:t>
            </a:r>
            <a:endParaRPr sz="2450">
              <a:latin typeface="Times New Roman"/>
              <a:cs typeface="Times New Roman"/>
            </a:endParaRPr>
          </a:p>
          <a:p>
            <a:pPr marL="2476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C.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circle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D.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wedge</a:t>
            </a:r>
            <a:endParaRPr sz="245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E.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None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above.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79119" y="878291"/>
            <a:ext cx="8535035" cy="38671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52400">
              <a:lnSpc>
                <a:spcPct val="100000"/>
              </a:lnSpc>
              <a:spcBef>
                <a:spcPts val="95"/>
              </a:spcBef>
              <a:tabLst>
                <a:tab pos="496506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5.5.</a:t>
            </a:r>
            <a:r>
              <a:rPr dirty="0" sz="1200" spc="28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COMPLEX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NUMBERS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200">
              <a:latin typeface="Times New Roman"/>
              <a:cs typeface="Times New Roman"/>
            </a:endParaRPr>
          </a:p>
          <a:p>
            <a:pPr marL="152400" marR="144780">
              <a:lnSpc>
                <a:spcPct val="106700"/>
              </a:lnSpc>
            </a:pPr>
            <a:r>
              <a:rPr dirty="0" sz="1400">
                <a:latin typeface="Times New Roman"/>
                <a:cs typeface="Times New Roman"/>
              </a:rPr>
              <a:t>Which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following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represents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all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points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complex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plane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form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95" i="1">
                <a:latin typeface="Times New Roman"/>
                <a:cs typeface="Times New Roman"/>
              </a:rPr>
              <a:t>z</a:t>
            </a:r>
            <a:r>
              <a:rPr dirty="0" sz="1400" spc="200" i="1">
                <a:latin typeface="Times New Roman"/>
                <a:cs typeface="Times New Roman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85" i="1">
                <a:latin typeface="Times New Roman"/>
                <a:cs typeface="Times New Roman"/>
              </a:rPr>
              <a:t>te</a:t>
            </a:r>
            <a:r>
              <a:rPr dirty="0" baseline="27777" sz="1500" spc="127" i="1">
                <a:latin typeface="Arial"/>
                <a:cs typeface="Arial"/>
              </a:rPr>
              <a:t>it</a:t>
            </a:r>
            <a:r>
              <a:rPr dirty="0" baseline="27777" sz="1500" spc="487" i="1">
                <a:latin typeface="Arial"/>
                <a:cs typeface="Arial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where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114" i="1">
                <a:latin typeface="Times New Roman"/>
                <a:cs typeface="Times New Roman"/>
              </a:rPr>
              <a:t>t</a:t>
            </a:r>
            <a:r>
              <a:rPr dirty="0" sz="1400" spc="200" i="1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can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be </a:t>
            </a:r>
            <a:r>
              <a:rPr dirty="0" sz="1400">
                <a:latin typeface="Times New Roman"/>
                <a:cs typeface="Times New Roman"/>
              </a:rPr>
              <a:t>any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real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number?</a:t>
            </a:r>
            <a:r>
              <a:rPr dirty="0" sz="1400" spc="4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(Choose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one.)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400">
              <a:latin typeface="Times New Roman"/>
              <a:cs typeface="Times New Roman"/>
            </a:endParaRPr>
          </a:p>
          <a:p>
            <a:pPr marL="523240" indent="-257175">
              <a:lnSpc>
                <a:spcPct val="100000"/>
              </a:lnSpc>
              <a:buAutoNum type="alphaUcPeriod"/>
              <a:tabLst>
                <a:tab pos="523240" algn="l"/>
              </a:tabLst>
            </a:pP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line</a:t>
            </a:r>
            <a:endParaRPr sz="1400">
              <a:latin typeface="Times New Roman"/>
              <a:cs typeface="Times New Roman"/>
            </a:endParaRPr>
          </a:p>
          <a:p>
            <a:pPr marL="523240" indent="-249554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523240" algn="l"/>
              </a:tabLst>
            </a:pP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half-</a:t>
            </a:r>
            <a:r>
              <a:rPr dirty="0" sz="1400" spc="-20">
                <a:latin typeface="Times New Roman"/>
                <a:cs typeface="Times New Roman"/>
              </a:rPr>
              <a:t>line</a:t>
            </a:r>
            <a:endParaRPr sz="1400">
              <a:latin typeface="Times New Roman"/>
              <a:cs typeface="Times New Roman"/>
            </a:endParaRPr>
          </a:p>
          <a:p>
            <a:pPr marL="523240" indent="-25209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523240" algn="l"/>
              </a:tabLst>
            </a:pP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circle</a:t>
            </a:r>
            <a:endParaRPr sz="1400">
              <a:latin typeface="Times New Roman"/>
              <a:cs typeface="Times New Roman"/>
            </a:endParaRPr>
          </a:p>
          <a:p>
            <a:pPr marL="523240" indent="-259715">
              <a:lnSpc>
                <a:spcPct val="100000"/>
              </a:lnSpc>
              <a:spcBef>
                <a:spcPts val="1105"/>
              </a:spcBef>
              <a:buAutoNum type="alphaUcPeriod"/>
              <a:tabLst>
                <a:tab pos="523240" algn="l"/>
              </a:tabLst>
            </a:pP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wedge</a:t>
            </a:r>
            <a:endParaRPr sz="1400">
              <a:latin typeface="Times New Roman"/>
              <a:cs typeface="Times New Roman"/>
            </a:endParaRPr>
          </a:p>
          <a:p>
            <a:pPr marL="523240" indent="-24447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523240" algn="l"/>
              </a:tabLst>
            </a:pPr>
            <a:r>
              <a:rPr dirty="0" sz="1400">
                <a:latin typeface="Times New Roman"/>
                <a:cs typeface="Times New Roman"/>
              </a:rPr>
              <a:t>None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above.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95"/>
              </a:spcBef>
            </a:pPr>
            <a:endParaRPr sz="1400">
              <a:latin typeface="Times New Roman"/>
              <a:cs typeface="Times New Roman"/>
            </a:endParaRPr>
          </a:p>
          <a:p>
            <a:pPr marL="140970">
              <a:lnSpc>
                <a:spcPts val="1675"/>
              </a:lnSpc>
              <a:spcBef>
                <a:spcPts val="5"/>
              </a:spcBef>
              <a:tabLst>
                <a:tab pos="1103630" algn="l"/>
              </a:tabLst>
            </a:pPr>
            <a:r>
              <a:rPr dirty="0" sz="1400" spc="-10" b="1">
                <a:latin typeface="Georgia"/>
                <a:cs typeface="Georgia"/>
              </a:rPr>
              <a:t>Solution:</a:t>
            </a:r>
            <a:r>
              <a:rPr dirty="0" sz="1400" b="1">
                <a:latin typeface="Georgia"/>
                <a:cs typeface="Georgia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E: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it’s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spiral.</a:t>
            </a:r>
            <a:r>
              <a:rPr dirty="0" sz="1400" spc="40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Many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students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will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rush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rewrite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any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such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function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a</a:t>
            </a:r>
            <a:r>
              <a:rPr dirty="0" sz="1400" spc="-40" i="1">
                <a:latin typeface="Times New Roman"/>
                <a:cs typeface="Times New Roman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+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bi</a:t>
            </a:r>
            <a:r>
              <a:rPr dirty="0" sz="1400" spc="185" i="1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form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(sines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and</a:t>
            </a:r>
            <a:endParaRPr sz="1400">
              <a:latin typeface="Times New Roman"/>
              <a:cs typeface="Times New Roman"/>
            </a:endParaRPr>
          </a:p>
          <a:p>
            <a:pPr algn="r" marR="2419985">
              <a:lnSpc>
                <a:spcPts val="655"/>
              </a:lnSpc>
            </a:pPr>
            <a:r>
              <a:rPr dirty="0" sz="1000" spc="50" i="1">
                <a:latin typeface="Arial"/>
                <a:cs typeface="Arial"/>
              </a:rPr>
              <a:t>iϕ</a:t>
            </a:r>
            <a:endParaRPr sz="1000">
              <a:latin typeface="Arial"/>
              <a:cs typeface="Arial"/>
            </a:endParaRPr>
          </a:p>
          <a:p>
            <a:pPr marL="152400">
              <a:lnSpc>
                <a:spcPts val="1140"/>
              </a:lnSpc>
            </a:pPr>
            <a:r>
              <a:rPr dirty="0" sz="1400">
                <a:latin typeface="Times New Roman"/>
                <a:cs typeface="Times New Roman"/>
              </a:rPr>
              <a:t>cosines),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100">
                <a:latin typeface="Times New Roman"/>
                <a:cs typeface="Times New Roman"/>
              </a:rPr>
              <a:t>but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you’re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ahead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game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can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also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work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form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Cambria"/>
                <a:cs typeface="Cambria"/>
              </a:rPr>
              <a:t>|</a:t>
            </a:r>
            <a:r>
              <a:rPr dirty="0" sz="1400" i="1">
                <a:latin typeface="Times New Roman"/>
                <a:cs typeface="Times New Roman"/>
              </a:rPr>
              <a:t>z</a:t>
            </a:r>
            <a:r>
              <a:rPr dirty="0" sz="1400">
                <a:latin typeface="Cambria"/>
                <a:cs typeface="Cambria"/>
              </a:rPr>
              <a:t>|</a:t>
            </a:r>
            <a:r>
              <a:rPr dirty="0" sz="1400" i="1">
                <a:latin typeface="Times New Roman"/>
                <a:cs typeface="Times New Roman"/>
              </a:rPr>
              <a:t>e</a:t>
            </a:r>
            <a:r>
              <a:rPr dirty="0" sz="1400" spc="200" i="1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.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In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this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case,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85">
                <a:latin typeface="Times New Roman"/>
                <a:cs typeface="Times New Roman"/>
              </a:rPr>
              <a:t>both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phase</a:t>
            </a:r>
            <a:endParaRPr sz="1400">
              <a:latin typeface="Times New Roman"/>
              <a:cs typeface="Times New Roman"/>
            </a:endParaRPr>
          </a:p>
          <a:p>
            <a:pPr marL="152400" marR="144145">
              <a:lnSpc>
                <a:spcPct val="106700"/>
              </a:lnSpc>
            </a:pPr>
            <a:r>
              <a:rPr dirty="0" sz="1400" spc="100" i="1">
                <a:latin typeface="Times New Roman"/>
                <a:cs typeface="Times New Roman"/>
              </a:rPr>
              <a:t>ϕ</a:t>
            </a:r>
            <a:r>
              <a:rPr dirty="0" sz="1400" spc="140" i="1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modulus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Cambria"/>
                <a:cs typeface="Cambria"/>
              </a:rPr>
              <a:t>|</a:t>
            </a:r>
            <a:r>
              <a:rPr dirty="0" sz="1400" i="1">
                <a:latin typeface="Times New Roman"/>
                <a:cs typeface="Times New Roman"/>
              </a:rPr>
              <a:t>z</a:t>
            </a:r>
            <a:r>
              <a:rPr dirty="0" sz="1400">
                <a:latin typeface="Cambria"/>
                <a:cs typeface="Cambria"/>
              </a:rPr>
              <a:t>|</a:t>
            </a:r>
            <a:r>
              <a:rPr dirty="0" sz="1400" spc="190">
                <a:latin typeface="Cambria"/>
                <a:cs typeface="Cambria"/>
              </a:rPr>
              <a:t> </a:t>
            </a:r>
            <a:r>
              <a:rPr dirty="0" sz="1400" spc="90">
                <a:latin typeface="Times New Roman"/>
                <a:cs typeface="Times New Roman"/>
              </a:rPr>
              <a:t>start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at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zero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increase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over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time.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90">
                <a:latin typeface="Times New Roman"/>
                <a:cs typeface="Times New Roman"/>
              </a:rPr>
              <a:t>start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at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origin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move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around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in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circle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counter-clockwise,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steadily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increasing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your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distance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origin.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3844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5.1.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FORCE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POTENTIAL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ENERGY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5000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15"/>
              <a:t>An</a:t>
            </a:r>
            <a:r>
              <a:rPr dirty="0" spc="125"/>
              <a:t> </a:t>
            </a:r>
            <a:r>
              <a:rPr dirty="0" spc="15"/>
              <a:t>object</a:t>
            </a:r>
            <a:r>
              <a:rPr dirty="0" spc="120"/>
              <a:t> </a:t>
            </a:r>
            <a:r>
              <a:rPr dirty="0" spc="-65"/>
              <a:t>is</a:t>
            </a:r>
            <a:r>
              <a:rPr dirty="0" spc="120"/>
              <a:t> </a:t>
            </a:r>
            <a:r>
              <a:rPr dirty="0" spc="-60"/>
              <a:t>moving</a:t>
            </a:r>
            <a:r>
              <a:rPr dirty="0" spc="125"/>
              <a:t> </a:t>
            </a:r>
            <a:r>
              <a:rPr dirty="0" spc="-10"/>
              <a:t>in</a:t>
            </a:r>
            <a:r>
              <a:rPr dirty="0" spc="125"/>
              <a:t> </a:t>
            </a:r>
            <a:r>
              <a:rPr dirty="0" spc="40"/>
              <a:t>a</a:t>
            </a:r>
            <a:r>
              <a:rPr dirty="0" spc="125"/>
              <a:t> </a:t>
            </a:r>
            <a:r>
              <a:rPr dirty="0" spc="20"/>
              <a:t>potential</a:t>
            </a:r>
            <a:r>
              <a:rPr dirty="0" spc="125"/>
              <a:t> </a:t>
            </a:r>
            <a:r>
              <a:rPr dirty="0" spc="-75"/>
              <a:t>field</a:t>
            </a:r>
            <a:r>
              <a:rPr dirty="0" spc="120"/>
              <a:t> </a:t>
            </a:r>
            <a:r>
              <a:rPr dirty="0" spc="10"/>
              <a:t>shaped</a:t>
            </a:r>
            <a:r>
              <a:rPr dirty="0" spc="125"/>
              <a:t> </a:t>
            </a:r>
            <a:r>
              <a:rPr dirty="0" spc="-80"/>
              <a:t>like</a:t>
            </a:r>
            <a:r>
              <a:rPr dirty="0" spc="114"/>
              <a:t> </a:t>
            </a:r>
            <a:r>
              <a:rPr dirty="0" spc="-145" i="1">
                <a:latin typeface="Times New Roman"/>
                <a:cs typeface="Times New Roman"/>
              </a:rPr>
              <a:t>U</a:t>
            </a:r>
            <a:r>
              <a:rPr dirty="0" spc="-355" i="1">
                <a:latin typeface="Times New Roman"/>
                <a:cs typeface="Times New Roman"/>
              </a:rPr>
              <a:t> </a:t>
            </a:r>
            <a:r>
              <a:rPr dirty="0" spc="130"/>
              <a:t>(</a:t>
            </a:r>
            <a:r>
              <a:rPr dirty="0" spc="130" i="1">
                <a:latin typeface="Times New Roman"/>
                <a:cs typeface="Times New Roman"/>
              </a:rPr>
              <a:t>x</a:t>
            </a:r>
            <a:r>
              <a:rPr dirty="0" spc="130"/>
              <a:t>)</a:t>
            </a:r>
            <a:r>
              <a:rPr dirty="0" spc="75"/>
              <a:t> </a:t>
            </a:r>
            <a:r>
              <a:rPr dirty="0" spc="385"/>
              <a:t>=</a:t>
            </a:r>
            <a:r>
              <a:rPr dirty="0" spc="75"/>
              <a:t> </a:t>
            </a:r>
            <a:r>
              <a:rPr dirty="0" spc="-30"/>
              <a:t>sin</a:t>
            </a:r>
            <a:r>
              <a:rPr dirty="0" spc="-204"/>
              <a:t> </a:t>
            </a:r>
            <a:r>
              <a:rPr dirty="0" spc="140" i="1">
                <a:latin typeface="Times New Roman"/>
                <a:cs typeface="Times New Roman"/>
              </a:rPr>
              <a:t>x</a:t>
            </a:r>
            <a:r>
              <a:rPr dirty="0" spc="140"/>
              <a:t>,</a:t>
            </a:r>
            <a:r>
              <a:rPr dirty="0"/>
              <a:t> </a:t>
            </a:r>
            <a:r>
              <a:rPr dirty="0" spc="35"/>
              <a:t>starting</a:t>
            </a:r>
            <a:r>
              <a:rPr dirty="0" spc="75"/>
              <a:t> </a:t>
            </a:r>
            <a:r>
              <a:rPr dirty="0" spc="120"/>
              <a:t>at</a:t>
            </a:r>
            <a:r>
              <a:rPr dirty="0" spc="75"/>
              <a:t> </a:t>
            </a:r>
            <a:r>
              <a:rPr dirty="0" spc="-5"/>
              <a:t>position</a:t>
            </a:r>
            <a:r>
              <a:rPr dirty="0" spc="70"/>
              <a:t> </a:t>
            </a:r>
            <a:r>
              <a:rPr dirty="0" spc="75" i="1">
                <a:latin typeface="Times New Roman"/>
                <a:cs typeface="Times New Roman"/>
              </a:rPr>
              <a:t>x</a:t>
            </a:r>
            <a:r>
              <a:rPr dirty="0" spc="75"/>
              <a:t>(0) </a:t>
            </a:r>
            <a:r>
              <a:rPr dirty="0" spc="385"/>
              <a:t>=</a:t>
            </a:r>
            <a:r>
              <a:rPr dirty="0" spc="75"/>
              <a:t> </a:t>
            </a:r>
            <a:r>
              <a:rPr dirty="0" spc="114"/>
              <a:t>3</a:t>
            </a:r>
            <a:r>
              <a:rPr dirty="0" spc="114" i="1">
                <a:latin typeface="Times New Roman"/>
                <a:cs typeface="Times New Roman"/>
              </a:rPr>
              <a:t>π/</a:t>
            </a:r>
            <a:r>
              <a:rPr dirty="0" spc="114"/>
              <a:t>2.</a:t>
            </a:r>
            <a:r>
              <a:rPr dirty="0" spc="375"/>
              <a:t> </a:t>
            </a:r>
            <a:r>
              <a:rPr dirty="0" spc="-20"/>
              <a:t>Which</a:t>
            </a:r>
            <a:r>
              <a:rPr dirty="0" spc="80"/>
              <a:t> </a:t>
            </a:r>
            <a:r>
              <a:rPr dirty="0" spc="-114"/>
              <a:t>of</a:t>
            </a:r>
            <a:r>
              <a:rPr dirty="0" spc="75"/>
              <a:t> </a:t>
            </a:r>
            <a:r>
              <a:rPr dirty="0" spc="45"/>
              <a:t>the</a:t>
            </a:r>
            <a:r>
              <a:rPr dirty="0" spc="75"/>
              <a:t> </a:t>
            </a:r>
            <a:r>
              <a:rPr dirty="0" spc="-90"/>
              <a:t>following</a:t>
            </a:r>
            <a:r>
              <a:rPr dirty="0" spc="75"/>
              <a:t> </a:t>
            </a:r>
            <a:r>
              <a:rPr dirty="0" spc="-80"/>
              <a:t>will</a:t>
            </a:r>
            <a:r>
              <a:rPr dirty="0" spc="80"/>
              <a:t> </a:t>
            </a:r>
            <a:r>
              <a:rPr dirty="0" spc="-150" b="0" i="1">
                <a:latin typeface="Bookman Old Style"/>
                <a:cs typeface="Bookman Old Style"/>
              </a:rPr>
              <a:t>def-</a:t>
            </a:r>
            <a:r>
              <a:rPr dirty="0" spc="-100" b="0" i="1">
                <a:latin typeface="Bookman Old Style"/>
                <a:cs typeface="Bookman Old Style"/>
              </a:rPr>
              <a:t> </a:t>
            </a:r>
            <a:r>
              <a:rPr dirty="0" spc="-105" b="0" i="1">
                <a:latin typeface="Bookman Old Style"/>
                <a:cs typeface="Bookman Old Style"/>
              </a:rPr>
              <a:t>initely</a:t>
            </a:r>
            <a:r>
              <a:rPr dirty="0" spc="190" b="0" i="1">
                <a:latin typeface="Bookman Old Style"/>
                <a:cs typeface="Bookman Old Style"/>
              </a:rPr>
              <a:t> </a:t>
            </a:r>
            <a:r>
              <a:rPr dirty="0" spc="-100" b="0" i="1">
                <a:latin typeface="Bookman Old Style"/>
                <a:cs typeface="Bookman Old Style"/>
              </a:rPr>
              <a:t>not</a:t>
            </a:r>
            <a:r>
              <a:rPr dirty="0" spc="190" b="0" i="1">
                <a:latin typeface="Bookman Old Style"/>
                <a:cs typeface="Bookman Old Style"/>
              </a:rPr>
              <a:t> </a:t>
            </a:r>
            <a:r>
              <a:rPr dirty="0" spc="-225" b="0" i="1">
                <a:latin typeface="Bookman Old Style"/>
                <a:cs typeface="Bookman Old Style"/>
              </a:rPr>
              <a:t>happen,</a:t>
            </a:r>
            <a:r>
              <a:rPr dirty="0" spc="90" b="0" i="1">
                <a:latin typeface="Bookman Old Style"/>
                <a:cs typeface="Bookman Old Style"/>
              </a:rPr>
              <a:t> </a:t>
            </a:r>
            <a:r>
              <a:rPr dirty="0" spc="-40"/>
              <a:t>no</a:t>
            </a:r>
            <a:r>
              <a:rPr dirty="0" spc="195"/>
              <a:t> </a:t>
            </a:r>
            <a:r>
              <a:rPr dirty="0" spc="70"/>
              <a:t>matter</a:t>
            </a:r>
            <a:r>
              <a:rPr dirty="0" spc="195"/>
              <a:t> </a:t>
            </a:r>
            <a:r>
              <a:rPr dirty="0" spc="35"/>
              <a:t>what</a:t>
            </a:r>
            <a:r>
              <a:rPr dirty="0" spc="195"/>
              <a:t> </a:t>
            </a:r>
            <a:r>
              <a:rPr dirty="0" spc="45"/>
              <a:t>the</a:t>
            </a:r>
            <a:r>
              <a:rPr dirty="0" spc="195"/>
              <a:t> </a:t>
            </a:r>
            <a:r>
              <a:rPr dirty="0" spc="-20"/>
              <a:t>object’s</a:t>
            </a:r>
            <a:r>
              <a:rPr dirty="0" spc="195"/>
              <a:t> </a:t>
            </a:r>
            <a:r>
              <a:rPr dirty="0" spc="5"/>
              <a:t>initial</a:t>
            </a:r>
            <a:r>
              <a:rPr dirty="0" spc="195"/>
              <a:t> </a:t>
            </a:r>
            <a:r>
              <a:rPr dirty="0" spc="-40"/>
              <a:t>velocity?</a:t>
            </a:r>
            <a:r>
              <a:rPr dirty="0" spc="-15"/>
              <a:t> </a:t>
            </a:r>
            <a:r>
              <a:rPr dirty="0" spc="-30"/>
              <a:t>(Choose</a:t>
            </a:r>
            <a:r>
              <a:rPr dirty="0" spc="135"/>
              <a:t> </a:t>
            </a:r>
            <a:r>
              <a:rPr dirty="0" spc="-2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818414"/>
            <a:ext cx="5913120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object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will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come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rest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280" i="1">
                <a:latin typeface="Times New Roman"/>
                <a:cs typeface="Times New Roman"/>
              </a:rPr>
              <a:t>x</a:t>
            </a:r>
            <a:r>
              <a:rPr dirty="0" sz="2450" spc="65" i="1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225">
                <a:latin typeface="Cambria"/>
                <a:cs typeface="Cambria"/>
              </a:rPr>
              <a:t>−</a:t>
            </a:r>
            <a:r>
              <a:rPr dirty="0" sz="2450" spc="225" i="1">
                <a:latin typeface="Times New Roman"/>
                <a:cs typeface="Times New Roman"/>
              </a:rPr>
              <a:t>π/</a:t>
            </a:r>
            <a:r>
              <a:rPr dirty="0" sz="2450" spc="225">
                <a:latin typeface="Times New Roman"/>
                <a:cs typeface="Times New Roman"/>
              </a:rPr>
              <a:t>2.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object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will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remain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rest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280" i="1">
                <a:latin typeface="Times New Roman"/>
                <a:cs typeface="Times New Roman"/>
              </a:rPr>
              <a:t>x</a:t>
            </a:r>
            <a:r>
              <a:rPr dirty="0" sz="2450" spc="80" i="1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95">
                <a:latin typeface="Times New Roman"/>
                <a:cs typeface="Times New Roman"/>
              </a:rPr>
              <a:t>3</a:t>
            </a:r>
            <a:r>
              <a:rPr dirty="0" sz="2450" spc="95" i="1">
                <a:latin typeface="Times New Roman"/>
                <a:cs typeface="Times New Roman"/>
              </a:rPr>
              <a:t>π/</a:t>
            </a:r>
            <a:r>
              <a:rPr dirty="0" sz="2450" spc="95">
                <a:latin typeface="Times New Roman"/>
                <a:cs typeface="Times New Roman"/>
              </a:rPr>
              <a:t>2.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object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will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oscillate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forever.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object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will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move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leftward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forever.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2536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5.5.</a:t>
            </a:r>
            <a:r>
              <a:rPr dirty="0" sz="1200" spc="28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COMPLEX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NUMBERS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300999"/>
            <a:ext cx="828040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25400" marR="17780">
              <a:lnSpc>
                <a:spcPct val="101699"/>
              </a:lnSpc>
              <a:spcBef>
                <a:spcPts val="75"/>
              </a:spcBef>
              <a:tabLst>
                <a:tab pos="4900930" algn="l"/>
                <a:tab pos="5041265" algn="l"/>
              </a:tabLst>
            </a:pPr>
            <a:r>
              <a:rPr dirty="0"/>
              <a:t>Let</a:t>
            </a:r>
            <a:r>
              <a:rPr dirty="0" spc="305"/>
              <a:t> </a:t>
            </a:r>
            <a:r>
              <a:rPr dirty="0" spc="85" i="1">
                <a:latin typeface="Times New Roman"/>
                <a:cs typeface="Times New Roman"/>
              </a:rPr>
              <a:t>z</a:t>
            </a:r>
            <a:r>
              <a:rPr dirty="0" baseline="-13550" sz="3075" spc="127"/>
              <a:t>1</a:t>
            </a:r>
            <a:r>
              <a:rPr dirty="0" sz="2450" spc="85"/>
              <a:t>(</a:t>
            </a:r>
            <a:r>
              <a:rPr dirty="0" sz="2450" spc="85" i="1">
                <a:latin typeface="Times New Roman"/>
                <a:cs typeface="Times New Roman"/>
              </a:rPr>
              <a:t>t</a:t>
            </a:r>
            <a:r>
              <a:rPr dirty="0" sz="2450" spc="85"/>
              <a:t>)</a:t>
            </a:r>
            <a:r>
              <a:rPr dirty="0" sz="2450" spc="345"/>
              <a:t> </a:t>
            </a:r>
            <a:r>
              <a:rPr dirty="0" sz="2450" spc="385"/>
              <a:t>=</a:t>
            </a:r>
            <a:r>
              <a:rPr dirty="0" sz="2450" spc="350"/>
              <a:t> </a:t>
            </a:r>
            <a:r>
              <a:rPr dirty="0" sz="2450" spc="50" i="1">
                <a:latin typeface="Times New Roman"/>
                <a:cs typeface="Times New Roman"/>
              </a:rPr>
              <a:t>e</a:t>
            </a:r>
            <a:r>
              <a:rPr dirty="0" baseline="24390" sz="3075" spc="75"/>
              <a:t>3</a:t>
            </a:r>
            <a:r>
              <a:rPr dirty="0" baseline="24390" sz="3075" spc="75" i="1">
                <a:latin typeface="Times New Roman"/>
                <a:cs typeface="Times New Roman"/>
              </a:rPr>
              <a:t>it</a:t>
            </a:r>
            <a:r>
              <a:rPr dirty="0" baseline="24390" sz="3075" spc="682" i="1">
                <a:latin typeface="Times New Roman"/>
                <a:cs typeface="Times New Roman"/>
              </a:rPr>
              <a:t> </a:t>
            </a:r>
            <a:r>
              <a:rPr dirty="0" sz="2450"/>
              <a:t>and</a:t>
            </a:r>
            <a:r>
              <a:rPr dirty="0" sz="2450" spc="305"/>
              <a:t> </a:t>
            </a:r>
            <a:r>
              <a:rPr dirty="0" sz="2450" spc="85" i="1">
                <a:latin typeface="Times New Roman"/>
                <a:cs typeface="Times New Roman"/>
              </a:rPr>
              <a:t>z</a:t>
            </a:r>
            <a:r>
              <a:rPr dirty="0" baseline="-13550" sz="3075" spc="127"/>
              <a:t>2</a:t>
            </a:r>
            <a:r>
              <a:rPr dirty="0" sz="2450" spc="85"/>
              <a:t>(</a:t>
            </a:r>
            <a:r>
              <a:rPr dirty="0" sz="2450" spc="85" i="1">
                <a:latin typeface="Times New Roman"/>
                <a:cs typeface="Times New Roman"/>
              </a:rPr>
              <a:t>t</a:t>
            </a:r>
            <a:r>
              <a:rPr dirty="0" sz="2450" spc="85"/>
              <a:t>)</a:t>
            </a:r>
            <a:r>
              <a:rPr dirty="0" sz="2450" spc="345"/>
              <a:t> </a:t>
            </a:r>
            <a:r>
              <a:rPr dirty="0" sz="2450" spc="385"/>
              <a:t>=</a:t>
            </a:r>
            <a:r>
              <a:rPr dirty="0" sz="2450" spc="350"/>
              <a:t> </a:t>
            </a:r>
            <a:r>
              <a:rPr dirty="0" sz="2450" spc="50" i="1">
                <a:latin typeface="Times New Roman"/>
                <a:cs typeface="Times New Roman"/>
              </a:rPr>
              <a:t>e</a:t>
            </a:r>
            <a:r>
              <a:rPr dirty="0" baseline="24390" sz="3075" spc="75"/>
              <a:t>(3</a:t>
            </a:r>
            <a:r>
              <a:rPr dirty="0" baseline="24390" sz="3075" spc="75" i="1">
                <a:latin typeface="Times New Roman"/>
                <a:cs typeface="Times New Roman"/>
              </a:rPr>
              <a:t>i</a:t>
            </a:r>
            <a:r>
              <a:rPr dirty="0" baseline="24390" sz="3075" spc="75"/>
              <a:t>+2)</a:t>
            </a:r>
            <a:r>
              <a:rPr dirty="0" baseline="24390" sz="3075" spc="75" i="1">
                <a:latin typeface="Times New Roman"/>
                <a:cs typeface="Times New Roman"/>
              </a:rPr>
              <a:t>t</a:t>
            </a:r>
            <a:r>
              <a:rPr dirty="0" sz="2450" spc="50"/>
              <a:t>.</a:t>
            </a:r>
            <a:r>
              <a:rPr dirty="0" sz="2450"/>
              <a:t>		Which</a:t>
            </a:r>
            <a:r>
              <a:rPr dirty="0" sz="2450" spc="170"/>
              <a:t> </a:t>
            </a:r>
            <a:r>
              <a:rPr dirty="0" sz="2450"/>
              <a:t>of</a:t>
            </a:r>
            <a:r>
              <a:rPr dirty="0" sz="2450" spc="175"/>
              <a:t> </a:t>
            </a:r>
            <a:r>
              <a:rPr dirty="0" sz="2450"/>
              <a:t>the</a:t>
            </a:r>
            <a:r>
              <a:rPr dirty="0" sz="2450" spc="180"/>
              <a:t> </a:t>
            </a:r>
            <a:r>
              <a:rPr dirty="0" sz="2450" spc="-60"/>
              <a:t>following</a:t>
            </a:r>
            <a:r>
              <a:rPr dirty="0" sz="2450" spc="180"/>
              <a:t> </a:t>
            </a:r>
            <a:r>
              <a:rPr dirty="0" sz="2450" spc="-25"/>
              <a:t>is </a:t>
            </a:r>
            <a:r>
              <a:rPr dirty="0" sz="2450"/>
              <a:t>true</a:t>
            </a:r>
            <a:r>
              <a:rPr dirty="0" sz="2450" spc="204"/>
              <a:t> </a:t>
            </a:r>
            <a:r>
              <a:rPr dirty="0" sz="2450"/>
              <a:t>of</a:t>
            </a:r>
            <a:r>
              <a:rPr dirty="0" sz="2450" spc="204"/>
              <a:t> </a:t>
            </a:r>
            <a:r>
              <a:rPr dirty="0" sz="2450"/>
              <a:t>the</a:t>
            </a:r>
            <a:r>
              <a:rPr dirty="0" sz="2450" spc="204"/>
              <a:t> </a:t>
            </a:r>
            <a:r>
              <a:rPr dirty="0" sz="2450"/>
              <a:t>moduli</a:t>
            </a:r>
            <a:r>
              <a:rPr dirty="0" sz="2450" spc="204"/>
              <a:t> </a:t>
            </a:r>
            <a:r>
              <a:rPr dirty="0" sz="2450">
                <a:latin typeface="Cambria"/>
                <a:cs typeface="Cambria"/>
              </a:rPr>
              <a:t>|</a:t>
            </a:r>
            <a:r>
              <a:rPr dirty="0" sz="2450" i="1">
                <a:latin typeface="Times New Roman"/>
                <a:cs typeface="Times New Roman"/>
              </a:rPr>
              <a:t>z</a:t>
            </a:r>
            <a:r>
              <a:rPr dirty="0" baseline="-13550" sz="3075"/>
              <a:t>1</a:t>
            </a:r>
            <a:r>
              <a:rPr dirty="0" sz="2450"/>
              <a:t>(</a:t>
            </a:r>
            <a:r>
              <a:rPr dirty="0" sz="2450" i="1">
                <a:latin typeface="Times New Roman"/>
                <a:cs typeface="Times New Roman"/>
              </a:rPr>
              <a:t>t</a:t>
            </a:r>
            <a:r>
              <a:rPr dirty="0" sz="2450"/>
              <a:t>)</a:t>
            </a:r>
            <a:r>
              <a:rPr dirty="0" sz="2450">
                <a:latin typeface="Cambria"/>
                <a:cs typeface="Cambria"/>
              </a:rPr>
              <a:t>|</a:t>
            </a:r>
            <a:r>
              <a:rPr dirty="0" sz="2450" spc="280">
                <a:latin typeface="Cambria"/>
                <a:cs typeface="Cambria"/>
              </a:rPr>
              <a:t> </a:t>
            </a:r>
            <a:r>
              <a:rPr dirty="0" sz="2450"/>
              <a:t>and</a:t>
            </a:r>
            <a:r>
              <a:rPr dirty="0" sz="2450" spc="200"/>
              <a:t> </a:t>
            </a:r>
            <a:r>
              <a:rPr dirty="0" sz="2450" spc="-10">
                <a:latin typeface="Cambria"/>
                <a:cs typeface="Cambria"/>
              </a:rPr>
              <a:t>|</a:t>
            </a:r>
            <a:r>
              <a:rPr dirty="0" sz="2450" spc="-10" i="1">
                <a:latin typeface="Times New Roman"/>
                <a:cs typeface="Times New Roman"/>
              </a:rPr>
              <a:t>z</a:t>
            </a:r>
            <a:r>
              <a:rPr dirty="0" baseline="-13550" sz="3075" spc="-15"/>
              <a:t>2</a:t>
            </a:r>
            <a:r>
              <a:rPr dirty="0" sz="2450" spc="-10"/>
              <a:t>(</a:t>
            </a:r>
            <a:r>
              <a:rPr dirty="0" sz="2450" spc="-10" i="1">
                <a:latin typeface="Times New Roman"/>
                <a:cs typeface="Times New Roman"/>
              </a:rPr>
              <a:t>t</a:t>
            </a:r>
            <a:r>
              <a:rPr dirty="0" sz="2450" spc="-10"/>
              <a:t>)</a:t>
            </a:r>
            <a:r>
              <a:rPr dirty="0" sz="2450" spc="-10">
                <a:latin typeface="Cambria"/>
                <a:cs typeface="Cambria"/>
              </a:rPr>
              <a:t>|</a:t>
            </a:r>
            <a:r>
              <a:rPr dirty="0" sz="2450" spc="-10"/>
              <a:t>?</a:t>
            </a:r>
            <a:r>
              <a:rPr dirty="0" sz="2450"/>
              <a:t>	(Choose</a:t>
            </a:r>
            <a:r>
              <a:rPr dirty="0" sz="2450" spc="-60"/>
              <a:t> </a:t>
            </a:r>
            <a:r>
              <a:rPr dirty="0" sz="2450" spc="-20"/>
              <a:t>one.)</a:t>
            </a:r>
            <a:endParaRPr sz="2450">
              <a:latin typeface="Cambria"/>
              <a:cs typeface="Cambria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02437" y="2134240"/>
            <a:ext cx="3592829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9415" indent="-370205">
              <a:lnSpc>
                <a:spcPct val="100000"/>
              </a:lnSpc>
              <a:spcBef>
                <a:spcPts val="1140"/>
              </a:spcBef>
              <a:buFont typeface="Times New Roman"/>
              <a:buAutoNum type="alphaUcPeriod"/>
              <a:tabLst>
                <a:tab pos="399415" algn="l"/>
              </a:tabLst>
            </a:pPr>
            <a:r>
              <a:rPr dirty="0" sz="2450">
                <a:latin typeface="Cambria"/>
                <a:cs typeface="Cambria"/>
              </a:rPr>
              <a:t>|</a:t>
            </a:r>
            <a:r>
              <a:rPr dirty="0" sz="2450" i="1">
                <a:latin typeface="Times New Roman"/>
                <a:cs typeface="Times New Roman"/>
              </a:rPr>
              <a:t>z</a:t>
            </a:r>
            <a:r>
              <a:rPr dirty="0" baseline="-13550" sz="3075">
                <a:latin typeface="Times New Roman"/>
                <a:cs typeface="Times New Roman"/>
              </a:rPr>
              <a:t>1</a:t>
            </a:r>
            <a:r>
              <a:rPr dirty="0" sz="2450">
                <a:latin typeface="Times New Roman"/>
                <a:cs typeface="Times New Roman"/>
              </a:rPr>
              <a:t>(</a:t>
            </a:r>
            <a:r>
              <a:rPr dirty="0" sz="2450" i="1">
                <a:latin typeface="Times New Roman"/>
                <a:cs typeface="Times New Roman"/>
              </a:rPr>
              <a:t>t</a:t>
            </a:r>
            <a:r>
              <a:rPr dirty="0" sz="2450">
                <a:latin typeface="Times New Roman"/>
                <a:cs typeface="Times New Roman"/>
              </a:rPr>
              <a:t>)</a:t>
            </a:r>
            <a:r>
              <a:rPr dirty="0" sz="2450">
                <a:latin typeface="Cambria"/>
                <a:cs typeface="Cambria"/>
              </a:rPr>
              <a:t>|</a:t>
            </a:r>
            <a:r>
              <a:rPr dirty="0" sz="2450" spc="280">
                <a:latin typeface="Cambria"/>
                <a:cs typeface="Cambria"/>
              </a:rPr>
              <a:t> </a:t>
            </a:r>
            <a:r>
              <a:rPr dirty="0" sz="2450" spc="229" i="1">
                <a:latin typeface="Times New Roman"/>
                <a:cs typeface="Times New Roman"/>
              </a:rPr>
              <a:t>&gt;</a:t>
            </a:r>
            <a:r>
              <a:rPr dirty="0" sz="2450" spc="204" i="1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Cambria"/>
                <a:cs typeface="Cambria"/>
              </a:rPr>
              <a:t>|</a:t>
            </a:r>
            <a:r>
              <a:rPr dirty="0" sz="2450" spc="-10" i="1">
                <a:latin typeface="Times New Roman"/>
                <a:cs typeface="Times New Roman"/>
              </a:rPr>
              <a:t>z</a:t>
            </a:r>
            <a:r>
              <a:rPr dirty="0" baseline="-13550" sz="3075" spc="-15">
                <a:latin typeface="Times New Roman"/>
                <a:cs typeface="Times New Roman"/>
              </a:rPr>
              <a:t>2</a:t>
            </a:r>
            <a:r>
              <a:rPr dirty="0" sz="2450" spc="-10">
                <a:latin typeface="Times New Roman"/>
                <a:cs typeface="Times New Roman"/>
              </a:rPr>
              <a:t>(</a:t>
            </a:r>
            <a:r>
              <a:rPr dirty="0" sz="2450" spc="-10" i="1">
                <a:latin typeface="Times New Roman"/>
                <a:cs typeface="Times New Roman"/>
              </a:rPr>
              <a:t>t</a:t>
            </a:r>
            <a:r>
              <a:rPr dirty="0" sz="2450" spc="-10">
                <a:latin typeface="Times New Roman"/>
                <a:cs typeface="Times New Roman"/>
              </a:rPr>
              <a:t>)</a:t>
            </a:r>
            <a:r>
              <a:rPr dirty="0" sz="2450" spc="-10">
                <a:latin typeface="Cambria"/>
                <a:cs typeface="Cambria"/>
              </a:rPr>
              <a:t>|</a:t>
            </a:r>
            <a:endParaRPr sz="2450">
              <a:latin typeface="Cambria"/>
              <a:cs typeface="Cambria"/>
            </a:endParaRPr>
          </a:p>
          <a:p>
            <a:pPr marL="399415" indent="-35814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99415" algn="l"/>
              </a:tabLst>
            </a:pPr>
            <a:r>
              <a:rPr dirty="0" sz="2450">
                <a:latin typeface="Cambria"/>
                <a:cs typeface="Cambria"/>
              </a:rPr>
              <a:t>|</a:t>
            </a:r>
            <a:r>
              <a:rPr dirty="0" sz="2450" i="1">
                <a:latin typeface="Times New Roman"/>
                <a:cs typeface="Times New Roman"/>
              </a:rPr>
              <a:t>z</a:t>
            </a:r>
            <a:r>
              <a:rPr dirty="0" baseline="-13550" sz="3075">
                <a:latin typeface="Times New Roman"/>
                <a:cs typeface="Times New Roman"/>
              </a:rPr>
              <a:t>1</a:t>
            </a:r>
            <a:r>
              <a:rPr dirty="0" sz="2450">
                <a:latin typeface="Times New Roman"/>
                <a:cs typeface="Times New Roman"/>
              </a:rPr>
              <a:t>(</a:t>
            </a:r>
            <a:r>
              <a:rPr dirty="0" sz="2450" i="1">
                <a:latin typeface="Times New Roman"/>
                <a:cs typeface="Times New Roman"/>
              </a:rPr>
              <a:t>t</a:t>
            </a:r>
            <a:r>
              <a:rPr dirty="0" sz="2450">
                <a:latin typeface="Times New Roman"/>
                <a:cs typeface="Times New Roman"/>
              </a:rPr>
              <a:t>)</a:t>
            </a:r>
            <a:r>
              <a:rPr dirty="0" sz="2450">
                <a:latin typeface="Cambria"/>
                <a:cs typeface="Cambria"/>
              </a:rPr>
              <a:t>|</a:t>
            </a:r>
            <a:r>
              <a:rPr dirty="0" sz="2450" spc="280">
                <a:latin typeface="Cambria"/>
                <a:cs typeface="Cambria"/>
              </a:rPr>
              <a:t> </a:t>
            </a:r>
            <a:r>
              <a:rPr dirty="0" sz="2450" spc="229" i="1">
                <a:latin typeface="Times New Roman"/>
                <a:cs typeface="Times New Roman"/>
              </a:rPr>
              <a:t>&lt;</a:t>
            </a:r>
            <a:r>
              <a:rPr dirty="0" sz="2450" spc="204" i="1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Cambria"/>
                <a:cs typeface="Cambria"/>
              </a:rPr>
              <a:t>|</a:t>
            </a:r>
            <a:r>
              <a:rPr dirty="0" sz="2450" spc="-10" i="1">
                <a:latin typeface="Times New Roman"/>
                <a:cs typeface="Times New Roman"/>
              </a:rPr>
              <a:t>z</a:t>
            </a:r>
            <a:r>
              <a:rPr dirty="0" baseline="-13550" sz="3075" spc="-15">
                <a:latin typeface="Times New Roman"/>
                <a:cs typeface="Times New Roman"/>
              </a:rPr>
              <a:t>2</a:t>
            </a:r>
            <a:r>
              <a:rPr dirty="0" sz="2450" spc="-10">
                <a:latin typeface="Times New Roman"/>
                <a:cs typeface="Times New Roman"/>
              </a:rPr>
              <a:t>(</a:t>
            </a:r>
            <a:r>
              <a:rPr dirty="0" sz="2450" spc="-10" i="1">
                <a:latin typeface="Times New Roman"/>
                <a:cs typeface="Times New Roman"/>
              </a:rPr>
              <a:t>t</a:t>
            </a:r>
            <a:r>
              <a:rPr dirty="0" sz="2450" spc="-10">
                <a:latin typeface="Times New Roman"/>
                <a:cs typeface="Times New Roman"/>
              </a:rPr>
              <a:t>)</a:t>
            </a:r>
            <a:r>
              <a:rPr dirty="0" sz="2450" spc="-10">
                <a:latin typeface="Cambria"/>
                <a:cs typeface="Cambria"/>
              </a:rPr>
              <a:t>|</a:t>
            </a:r>
            <a:endParaRPr sz="2450">
              <a:latin typeface="Cambria"/>
              <a:cs typeface="Cambria"/>
            </a:endParaRPr>
          </a:p>
          <a:p>
            <a:pPr marL="399415" indent="-36195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99415" algn="l"/>
              </a:tabLst>
            </a:pPr>
            <a:r>
              <a:rPr dirty="0" sz="2450">
                <a:latin typeface="Cambria"/>
                <a:cs typeface="Cambria"/>
              </a:rPr>
              <a:t>|</a:t>
            </a:r>
            <a:r>
              <a:rPr dirty="0" sz="2450" i="1">
                <a:latin typeface="Times New Roman"/>
                <a:cs typeface="Times New Roman"/>
              </a:rPr>
              <a:t>z</a:t>
            </a:r>
            <a:r>
              <a:rPr dirty="0" baseline="-13550" sz="3075">
                <a:latin typeface="Times New Roman"/>
                <a:cs typeface="Times New Roman"/>
              </a:rPr>
              <a:t>1</a:t>
            </a:r>
            <a:r>
              <a:rPr dirty="0" sz="2450">
                <a:latin typeface="Times New Roman"/>
                <a:cs typeface="Times New Roman"/>
              </a:rPr>
              <a:t>(</a:t>
            </a:r>
            <a:r>
              <a:rPr dirty="0" sz="2450" i="1">
                <a:latin typeface="Times New Roman"/>
                <a:cs typeface="Times New Roman"/>
              </a:rPr>
              <a:t>t</a:t>
            </a:r>
            <a:r>
              <a:rPr dirty="0" sz="2450">
                <a:latin typeface="Times New Roman"/>
                <a:cs typeface="Times New Roman"/>
              </a:rPr>
              <a:t>)</a:t>
            </a:r>
            <a:r>
              <a:rPr dirty="0" sz="2450">
                <a:latin typeface="Cambria"/>
                <a:cs typeface="Cambria"/>
              </a:rPr>
              <a:t>|</a:t>
            </a:r>
            <a:r>
              <a:rPr dirty="0" sz="2450" spc="280">
                <a:latin typeface="Cambria"/>
                <a:cs typeface="Cambria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Cambria"/>
                <a:cs typeface="Cambria"/>
              </a:rPr>
              <a:t>|</a:t>
            </a:r>
            <a:r>
              <a:rPr dirty="0" sz="2450" spc="-10" i="1">
                <a:latin typeface="Times New Roman"/>
                <a:cs typeface="Times New Roman"/>
              </a:rPr>
              <a:t>z</a:t>
            </a:r>
            <a:r>
              <a:rPr dirty="0" baseline="-13550" sz="3075" spc="-15">
                <a:latin typeface="Times New Roman"/>
                <a:cs typeface="Times New Roman"/>
              </a:rPr>
              <a:t>2</a:t>
            </a:r>
            <a:r>
              <a:rPr dirty="0" sz="2450" spc="-10">
                <a:latin typeface="Times New Roman"/>
                <a:cs typeface="Times New Roman"/>
              </a:rPr>
              <a:t>(</a:t>
            </a:r>
            <a:r>
              <a:rPr dirty="0" sz="2450" spc="-10" i="1">
                <a:latin typeface="Times New Roman"/>
                <a:cs typeface="Times New Roman"/>
              </a:rPr>
              <a:t>t</a:t>
            </a:r>
            <a:r>
              <a:rPr dirty="0" sz="2450" spc="-10">
                <a:latin typeface="Times New Roman"/>
                <a:cs typeface="Times New Roman"/>
              </a:rPr>
              <a:t>)</a:t>
            </a:r>
            <a:r>
              <a:rPr dirty="0" sz="2450" spc="-10">
                <a:latin typeface="Cambria"/>
                <a:cs typeface="Cambria"/>
              </a:rPr>
              <a:t>|</a:t>
            </a:r>
            <a:endParaRPr sz="2450">
              <a:latin typeface="Cambria"/>
              <a:cs typeface="Cambria"/>
            </a:endParaRPr>
          </a:p>
          <a:p>
            <a:pPr marL="3994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9415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depends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 spc="70" i="1">
                <a:latin typeface="Times New Roman"/>
                <a:cs typeface="Times New Roman"/>
              </a:rPr>
              <a:t>t</a:t>
            </a:r>
            <a:r>
              <a:rPr dirty="0" sz="2450" spc="70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2536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5.5.</a:t>
            </a:r>
            <a:r>
              <a:rPr dirty="0" sz="1200" spc="28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COMPLEX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NUMBERS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300999"/>
            <a:ext cx="828040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25400" marR="17780">
              <a:lnSpc>
                <a:spcPct val="101699"/>
              </a:lnSpc>
              <a:spcBef>
                <a:spcPts val="75"/>
              </a:spcBef>
              <a:tabLst>
                <a:tab pos="4900930" algn="l"/>
                <a:tab pos="5041265" algn="l"/>
              </a:tabLst>
            </a:pPr>
            <a:r>
              <a:rPr dirty="0"/>
              <a:t>Let</a:t>
            </a:r>
            <a:r>
              <a:rPr dirty="0" spc="305"/>
              <a:t> </a:t>
            </a:r>
            <a:r>
              <a:rPr dirty="0" spc="85" i="1">
                <a:latin typeface="Times New Roman"/>
                <a:cs typeface="Times New Roman"/>
              </a:rPr>
              <a:t>z</a:t>
            </a:r>
            <a:r>
              <a:rPr dirty="0" baseline="-13550" sz="3075" spc="127"/>
              <a:t>1</a:t>
            </a:r>
            <a:r>
              <a:rPr dirty="0" sz="2450" spc="85"/>
              <a:t>(</a:t>
            </a:r>
            <a:r>
              <a:rPr dirty="0" sz="2450" spc="85" i="1">
                <a:latin typeface="Times New Roman"/>
                <a:cs typeface="Times New Roman"/>
              </a:rPr>
              <a:t>t</a:t>
            </a:r>
            <a:r>
              <a:rPr dirty="0" sz="2450" spc="85"/>
              <a:t>)</a:t>
            </a:r>
            <a:r>
              <a:rPr dirty="0" sz="2450" spc="345"/>
              <a:t> </a:t>
            </a:r>
            <a:r>
              <a:rPr dirty="0" sz="2450" spc="385"/>
              <a:t>=</a:t>
            </a:r>
            <a:r>
              <a:rPr dirty="0" sz="2450" spc="350"/>
              <a:t> </a:t>
            </a:r>
            <a:r>
              <a:rPr dirty="0" sz="2450" spc="50" i="1">
                <a:latin typeface="Times New Roman"/>
                <a:cs typeface="Times New Roman"/>
              </a:rPr>
              <a:t>e</a:t>
            </a:r>
            <a:r>
              <a:rPr dirty="0" baseline="24390" sz="3075" spc="75"/>
              <a:t>3</a:t>
            </a:r>
            <a:r>
              <a:rPr dirty="0" baseline="24390" sz="3075" spc="75" i="1">
                <a:latin typeface="Times New Roman"/>
                <a:cs typeface="Times New Roman"/>
              </a:rPr>
              <a:t>it</a:t>
            </a:r>
            <a:r>
              <a:rPr dirty="0" baseline="24390" sz="3075" spc="682" i="1">
                <a:latin typeface="Times New Roman"/>
                <a:cs typeface="Times New Roman"/>
              </a:rPr>
              <a:t> </a:t>
            </a:r>
            <a:r>
              <a:rPr dirty="0" sz="2450"/>
              <a:t>and</a:t>
            </a:r>
            <a:r>
              <a:rPr dirty="0" sz="2450" spc="305"/>
              <a:t> </a:t>
            </a:r>
            <a:r>
              <a:rPr dirty="0" sz="2450" spc="85" i="1">
                <a:latin typeface="Times New Roman"/>
                <a:cs typeface="Times New Roman"/>
              </a:rPr>
              <a:t>z</a:t>
            </a:r>
            <a:r>
              <a:rPr dirty="0" baseline="-13550" sz="3075" spc="127"/>
              <a:t>2</a:t>
            </a:r>
            <a:r>
              <a:rPr dirty="0" sz="2450" spc="85"/>
              <a:t>(</a:t>
            </a:r>
            <a:r>
              <a:rPr dirty="0" sz="2450" spc="85" i="1">
                <a:latin typeface="Times New Roman"/>
                <a:cs typeface="Times New Roman"/>
              </a:rPr>
              <a:t>t</a:t>
            </a:r>
            <a:r>
              <a:rPr dirty="0" sz="2450" spc="85"/>
              <a:t>)</a:t>
            </a:r>
            <a:r>
              <a:rPr dirty="0" sz="2450" spc="345"/>
              <a:t> </a:t>
            </a:r>
            <a:r>
              <a:rPr dirty="0" sz="2450" spc="385"/>
              <a:t>=</a:t>
            </a:r>
            <a:r>
              <a:rPr dirty="0" sz="2450" spc="350"/>
              <a:t> </a:t>
            </a:r>
            <a:r>
              <a:rPr dirty="0" sz="2450" spc="50" i="1">
                <a:latin typeface="Times New Roman"/>
                <a:cs typeface="Times New Roman"/>
              </a:rPr>
              <a:t>e</a:t>
            </a:r>
            <a:r>
              <a:rPr dirty="0" baseline="24390" sz="3075" spc="75"/>
              <a:t>(3</a:t>
            </a:r>
            <a:r>
              <a:rPr dirty="0" baseline="24390" sz="3075" spc="75" i="1">
                <a:latin typeface="Times New Roman"/>
                <a:cs typeface="Times New Roman"/>
              </a:rPr>
              <a:t>i</a:t>
            </a:r>
            <a:r>
              <a:rPr dirty="0" baseline="24390" sz="3075" spc="75"/>
              <a:t>+2)</a:t>
            </a:r>
            <a:r>
              <a:rPr dirty="0" baseline="24390" sz="3075" spc="75" i="1">
                <a:latin typeface="Times New Roman"/>
                <a:cs typeface="Times New Roman"/>
              </a:rPr>
              <a:t>t</a:t>
            </a:r>
            <a:r>
              <a:rPr dirty="0" sz="2450" spc="50"/>
              <a:t>.</a:t>
            </a:r>
            <a:r>
              <a:rPr dirty="0" sz="2450"/>
              <a:t>		Which</a:t>
            </a:r>
            <a:r>
              <a:rPr dirty="0" sz="2450" spc="170"/>
              <a:t> </a:t>
            </a:r>
            <a:r>
              <a:rPr dirty="0" sz="2450"/>
              <a:t>of</a:t>
            </a:r>
            <a:r>
              <a:rPr dirty="0" sz="2450" spc="175"/>
              <a:t> </a:t>
            </a:r>
            <a:r>
              <a:rPr dirty="0" sz="2450"/>
              <a:t>the</a:t>
            </a:r>
            <a:r>
              <a:rPr dirty="0" sz="2450" spc="180"/>
              <a:t> </a:t>
            </a:r>
            <a:r>
              <a:rPr dirty="0" sz="2450" spc="-60"/>
              <a:t>following</a:t>
            </a:r>
            <a:r>
              <a:rPr dirty="0" sz="2450" spc="180"/>
              <a:t> </a:t>
            </a:r>
            <a:r>
              <a:rPr dirty="0" sz="2450" spc="-25"/>
              <a:t>is </a:t>
            </a:r>
            <a:r>
              <a:rPr dirty="0" sz="2450"/>
              <a:t>true</a:t>
            </a:r>
            <a:r>
              <a:rPr dirty="0" sz="2450" spc="204"/>
              <a:t> </a:t>
            </a:r>
            <a:r>
              <a:rPr dirty="0" sz="2450"/>
              <a:t>of</a:t>
            </a:r>
            <a:r>
              <a:rPr dirty="0" sz="2450" spc="204"/>
              <a:t> </a:t>
            </a:r>
            <a:r>
              <a:rPr dirty="0" sz="2450"/>
              <a:t>the</a:t>
            </a:r>
            <a:r>
              <a:rPr dirty="0" sz="2450" spc="204"/>
              <a:t> </a:t>
            </a:r>
            <a:r>
              <a:rPr dirty="0" sz="2450"/>
              <a:t>moduli</a:t>
            </a:r>
            <a:r>
              <a:rPr dirty="0" sz="2450" spc="204"/>
              <a:t> </a:t>
            </a:r>
            <a:r>
              <a:rPr dirty="0" sz="2450">
                <a:latin typeface="Cambria"/>
                <a:cs typeface="Cambria"/>
              </a:rPr>
              <a:t>|</a:t>
            </a:r>
            <a:r>
              <a:rPr dirty="0" sz="2450" i="1">
                <a:latin typeface="Times New Roman"/>
                <a:cs typeface="Times New Roman"/>
              </a:rPr>
              <a:t>z</a:t>
            </a:r>
            <a:r>
              <a:rPr dirty="0" baseline="-13550" sz="3075"/>
              <a:t>1</a:t>
            </a:r>
            <a:r>
              <a:rPr dirty="0" sz="2450"/>
              <a:t>(</a:t>
            </a:r>
            <a:r>
              <a:rPr dirty="0" sz="2450" i="1">
                <a:latin typeface="Times New Roman"/>
                <a:cs typeface="Times New Roman"/>
              </a:rPr>
              <a:t>t</a:t>
            </a:r>
            <a:r>
              <a:rPr dirty="0" sz="2450"/>
              <a:t>)</a:t>
            </a:r>
            <a:r>
              <a:rPr dirty="0" sz="2450">
                <a:latin typeface="Cambria"/>
                <a:cs typeface="Cambria"/>
              </a:rPr>
              <a:t>|</a:t>
            </a:r>
            <a:r>
              <a:rPr dirty="0" sz="2450" spc="280">
                <a:latin typeface="Cambria"/>
                <a:cs typeface="Cambria"/>
              </a:rPr>
              <a:t> </a:t>
            </a:r>
            <a:r>
              <a:rPr dirty="0" sz="2450"/>
              <a:t>and</a:t>
            </a:r>
            <a:r>
              <a:rPr dirty="0" sz="2450" spc="200"/>
              <a:t> </a:t>
            </a:r>
            <a:r>
              <a:rPr dirty="0" sz="2450" spc="-10">
                <a:latin typeface="Cambria"/>
                <a:cs typeface="Cambria"/>
              </a:rPr>
              <a:t>|</a:t>
            </a:r>
            <a:r>
              <a:rPr dirty="0" sz="2450" spc="-10" i="1">
                <a:latin typeface="Times New Roman"/>
                <a:cs typeface="Times New Roman"/>
              </a:rPr>
              <a:t>z</a:t>
            </a:r>
            <a:r>
              <a:rPr dirty="0" baseline="-13550" sz="3075" spc="-15"/>
              <a:t>2</a:t>
            </a:r>
            <a:r>
              <a:rPr dirty="0" sz="2450" spc="-10"/>
              <a:t>(</a:t>
            </a:r>
            <a:r>
              <a:rPr dirty="0" sz="2450" spc="-10" i="1">
                <a:latin typeface="Times New Roman"/>
                <a:cs typeface="Times New Roman"/>
              </a:rPr>
              <a:t>t</a:t>
            </a:r>
            <a:r>
              <a:rPr dirty="0" sz="2450" spc="-10"/>
              <a:t>)</a:t>
            </a:r>
            <a:r>
              <a:rPr dirty="0" sz="2450" spc="-10">
                <a:latin typeface="Cambria"/>
                <a:cs typeface="Cambria"/>
              </a:rPr>
              <a:t>|</a:t>
            </a:r>
            <a:r>
              <a:rPr dirty="0" sz="2450" spc="-10"/>
              <a:t>?</a:t>
            </a:r>
            <a:r>
              <a:rPr dirty="0" sz="2450"/>
              <a:t>	(Choose</a:t>
            </a:r>
            <a:r>
              <a:rPr dirty="0" sz="2450" spc="-60"/>
              <a:t> </a:t>
            </a:r>
            <a:r>
              <a:rPr dirty="0" sz="2450" spc="-20"/>
              <a:t>one.)</a:t>
            </a:r>
            <a:endParaRPr sz="2450">
              <a:latin typeface="Cambria"/>
              <a:cs typeface="Cambria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95045" y="2134240"/>
            <a:ext cx="8291830" cy="3808729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07034" indent="-370205">
              <a:lnSpc>
                <a:spcPct val="100000"/>
              </a:lnSpc>
              <a:spcBef>
                <a:spcPts val="1140"/>
              </a:spcBef>
              <a:buFont typeface="Times New Roman"/>
              <a:buAutoNum type="alphaUcPeriod"/>
              <a:tabLst>
                <a:tab pos="407034" algn="l"/>
              </a:tabLst>
            </a:pPr>
            <a:r>
              <a:rPr dirty="0" sz="2450">
                <a:latin typeface="Cambria"/>
                <a:cs typeface="Cambria"/>
              </a:rPr>
              <a:t>|</a:t>
            </a:r>
            <a:r>
              <a:rPr dirty="0" sz="2450" i="1">
                <a:latin typeface="Times New Roman"/>
                <a:cs typeface="Times New Roman"/>
              </a:rPr>
              <a:t>z</a:t>
            </a:r>
            <a:r>
              <a:rPr dirty="0" baseline="-13550" sz="3075">
                <a:latin typeface="Times New Roman"/>
                <a:cs typeface="Times New Roman"/>
              </a:rPr>
              <a:t>1</a:t>
            </a:r>
            <a:r>
              <a:rPr dirty="0" sz="2450">
                <a:latin typeface="Times New Roman"/>
                <a:cs typeface="Times New Roman"/>
              </a:rPr>
              <a:t>(</a:t>
            </a:r>
            <a:r>
              <a:rPr dirty="0" sz="2450" i="1">
                <a:latin typeface="Times New Roman"/>
                <a:cs typeface="Times New Roman"/>
              </a:rPr>
              <a:t>t</a:t>
            </a:r>
            <a:r>
              <a:rPr dirty="0" sz="2450">
                <a:latin typeface="Times New Roman"/>
                <a:cs typeface="Times New Roman"/>
              </a:rPr>
              <a:t>)</a:t>
            </a:r>
            <a:r>
              <a:rPr dirty="0" sz="2450">
                <a:latin typeface="Cambria"/>
                <a:cs typeface="Cambria"/>
              </a:rPr>
              <a:t>|</a:t>
            </a:r>
            <a:r>
              <a:rPr dirty="0" sz="2450" spc="280">
                <a:latin typeface="Cambria"/>
                <a:cs typeface="Cambria"/>
              </a:rPr>
              <a:t> </a:t>
            </a:r>
            <a:r>
              <a:rPr dirty="0" sz="2450" spc="229" i="1">
                <a:latin typeface="Times New Roman"/>
                <a:cs typeface="Times New Roman"/>
              </a:rPr>
              <a:t>&gt;</a:t>
            </a:r>
            <a:r>
              <a:rPr dirty="0" sz="2450" spc="204" i="1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Cambria"/>
                <a:cs typeface="Cambria"/>
              </a:rPr>
              <a:t>|</a:t>
            </a:r>
            <a:r>
              <a:rPr dirty="0" sz="2450" spc="-10" i="1">
                <a:latin typeface="Times New Roman"/>
                <a:cs typeface="Times New Roman"/>
              </a:rPr>
              <a:t>z</a:t>
            </a:r>
            <a:r>
              <a:rPr dirty="0" baseline="-13550" sz="3075" spc="-15">
                <a:latin typeface="Times New Roman"/>
                <a:cs typeface="Times New Roman"/>
              </a:rPr>
              <a:t>2</a:t>
            </a:r>
            <a:r>
              <a:rPr dirty="0" sz="2450" spc="-10">
                <a:latin typeface="Times New Roman"/>
                <a:cs typeface="Times New Roman"/>
              </a:rPr>
              <a:t>(</a:t>
            </a:r>
            <a:r>
              <a:rPr dirty="0" sz="2450" spc="-10" i="1">
                <a:latin typeface="Times New Roman"/>
                <a:cs typeface="Times New Roman"/>
              </a:rPr>
              <a:t>t</a:t>
            </a:r>
            <a:r>
              <a:rPr dirty="0" sz="2450" spc="-10">
                <a:latin typeface="Times New Roman"/>
                <a:cs typeface="Times New Roman"/>
              </a:rPr>
              <a:t>)</a:t>
            </a:r>
            <a:r>
              <a:rPr dirty="0" sz="2450" spc="-10">
                <a:latin typeface="Cambria"/>
                <a:cs typeface="Cambria"/>
              </a:rPr>
              <a:t>|</a:t>
            </a:r>
            <a:endParaRPr sz="2450">
              <a:latin typeface="Cambria"/>
              <a:cs typeface="Cambria"/>
            </a:endParaRPr>
          </a:p>
          <a:p>
            <a:pPr marL="407034" indent="-35814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07034" algn="l"/>
              </a:tabLst>
            </a:pPr>
            <a:r>
              <a:rPr dirty="0" sz="2450">
                <a:latin typeface="Cambria"/>
                <a:cs typeface="Cambria"/>
              </a:rPr>
              <a:t>|</a:t>
            </a:r>
            <a:r>
              <a:rPr dirty="0" sz="2450" i="1">
                <a:latin typeface="Times New Roman"/>
                <a:cs typeface="Times New Roman"/>
              </a:rPr>
              <a:t>z</a:t>
            </a:r>
            <a:r>
              <a:rPr dirty="0" baseline="-13550" sz="3075">
                <a:latin typeface="Times New Roman"/>
                <a:cs typeface="Times New Roman"/>
              </a:rPr>
              <a:t>1</a:t>
            </a:r>
            <a:r>
              <a:rPr dirty="0" sz="2450">
                <a:latin typeface="Times New Roman"/>
                <a:cs typeface="Times New Roman"/>
              </a:rPr>
              <a:t>(</a:t>
            </a:r>
            <a:r>
              <a:rPr dirty="0" sz="2450" i="1">
                <a:latin typeface="Times New Roman"/>
                <a:cs typeface="Times New Roman"/>
              </a:rPr>
              <a:t>t</a:t>
            </a:r>
            <a:r>
              <a:rPr dirty="0" sz="2450">
                <a:latin typeface="Times New Roman"/>
                <a:cs typeface="Times New Roman"/>
              </a:rPr>
              <a:t>)</a:t>
            </a:r>
            <a:r>
              <a:rPr dirty="0" sz="2450">
                <a:latin typeface="Cambria"/>
                <a:cs typeface="Cambria"/>
              </a:rPr>
              <a:t>|</a:t>
            </a:r>
            <a:r>
              <a:rPr dirty="0" sz="2450" spc="280">
                <a:latin typeface="Cambria"/>
                <a:cs typeface="Cambria"/>
              </a:rPr>
              <a:t> </a:t>
            </a:r>
            <a:r>
              <a:rPr dirty="0" sz="2450" spc="229" i="1">
                <a:latin typeface="Times New Roman"/>
                <a:cs typeface="Times New Roman"/>
              </a:rPr>
              <a:t>&lt;</a:t>
            </a:r>
            <a:r>
              <a:rPr dirty="0" sz="2450" spc="204" i="1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Cambria"/>
                <a:cs typeface="Cambria"/>
              </a:rPr>
              <a:t>|</a:t>
            </a:r>
            <a:r>
              <a:rPr dirty="0" sz="2450" spc="-10" i="1">
                <a:latin typeface="Times New Roman"/>
                <a:cs typeface="Times New Roman"/>
              </a:rPr>
              <a:t>z</a:t>
            </a:r>
            <a:r>
              <a:rPr dirty="0" baseline="-13550" sz="3075" spc="-15">
                <a:latin typeface="Times New Roman"/>
                <a:cs typeface="Times New Roman"/>
              </a:rPr>
              <a:t>2</a:t>
            </a:r>
            <a:r>
              <a:rPr dirty="0" sz="2450" spc="-10">
                <a:latin typeface="Times New Roman"/>
                <a:cs typeface="Times New Roman"/>
              </a:rPr>
              <a:t>(</a:t>
            </a:r>
            <a:r>
              <a:rPr dirty="0" sz="2450" spc="-10" i="1">
                <a:latin typeface="Times New Roman"/>
                <a:cs typeface="Times New Roman"/>
              </a:rPr>
              <a:t>t</a:t>
            </a:r>
            <a:r>
              <a:rPr dirty="0" sz="2450" spc="-10">
                <a:latin typeface="Times New Roman"/>
                <a:cs typeface="Times New Roman"/>
              </a:rPr>
              <a:t>)</a:t>
            </a:r>
            <a:r>
              <a:rPr dirty="0" sz="2450" spc="-10">
                <a:latin typeface="Cambria"/>
                <a:cs typeface="Cambria"/>
              </a:rPr>
              <a:t>|</a:t>
            </a:r>
            <a:endParaRPr sz="2450">
              <a:latin typeface="Cambria"/>
              <a:cs typeface="Cambria"/>
            </a:endParaRPr>
          </a:p>
          <a:p>
            <a:pPr marL="406400" indent="-36195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06400" algn="l"/>
              </a:tabLst>
            </a:pPr>
            <a:r>
              <a:rPr dirty="0" sz="2450">
                <a:latin typeface="Cambria"/>
                <a:cs typeface="Cambria"/>
              </a:rPr>
              <a:t>|</a:t>
            </a:r>
            <a:r>
              <a:rPr dirty="0" sz="2450" i="1">
                <a:latin typeface="Times New Roman"/>
                <a:cs typeface="Times New Roman"/>
              </a:rPr>
              <a:t>z</a:t>
            </a:r>
            <a:r>
              <a:rPr dirty="0" baseline="-13550" sz="3075">
                <a:latin typeface="Times New Roman"/>
                <a:cs typeface="Times New Roman"/>
              </a:rPr>
              <a:t>1</a:t>
            </a:r>
            <a:r>
              <a:rPr dirty="0" sz="2450">
                <a:latin typeface="Times New Roman"/>
                <a:cs typeface="Times New Roman"/>
              </a:rPr>
              <a:t>(</a:t>
            </a:r>
            <a:r>
              <a:rPr dirty="0" sz="2450" i="1">
                <a:latin typeface="Times New Roman"/>
                <a:cs typeface="Times New Roman"/>
              </a:rPr>
              <a:t>t</a:t>
            </a:r>
            <a:r>
              <a:rPr dirty="0" sz="2450">
                <a:latin typeface="Times New Roman"/>
                <a:cs typeface="Times New Roman"/>
              </a:rPr>
              <a:t>)</a:t>
            </a:r>
            <a:r>
              <a:rPr dirty="0" sz="2450">
                <a:latin typeface="Cambria"/>
                <a:cs typeface="Cambria"/>
              </a:rPr>
              <a:t>|</a:t>
            </a:r>
            <a:r>
              <a:rPr dirty="0" sz="2450" spc="280">
                <a:latin typeface="Cambria"/>
                <a:cs typeface="Cambria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Cambria"/>
                <a:cs typeface="Cambria"/>
              </a:rPr>
              <a:t>|</a:t>
            </a:r>
            <a:r>
              <a:rPr dirty="0" sz="2450" spc="-10" i="1">
                <a:latin typeface="Times New Roman"/>
                <a:cs typeface="Times New Roman"/>
              </a:rPr>
              <a:t>z</a:t>
            </a:r>
            <a:r>
              <a:rPr dirty="0" baseline="-13550" sz="3075" spc="-15">
                <a:latin typeface="Times New Roman"/>
                <a:cs typeface="Times New Roman"/>
              </a:rPr>
              <a:t>2</a:t>
            </a:r>
            <a:r>
              <a:rPr dirty="0" sz="2450" spc="-10">
                <a:latin typeface="Times New Roman"/>
                <a:cs typeface="Times New Roman"/>
              </a:rPr>
              <a:t>(</a:t>
            </a:r>
            <a:r>
              <a:rPr dirty="0" sz="2450" spc="-10" i="1">
                <a:latin typeface="Times New Roman"/>
                <a:cs typeface="Times New Roman"/>
              </a:rPr>
              <a:t>t</a:t>
            </a:r>
            <a:r>
              <a:rPr dirty="0" sz="2450" spc="-10">
                <a:latin typeface="Times New Roman"/>
                <a:cs typeface="Times New Roman"/>
              </a:rPr>
              <a:t>)</a:t>
            </a:r>
            <a:r>
              <a:rPr dirty="0" sz="2450" spc="-10">
                <a:latin typeface="Cambria"/>
                <a:cs typeface="Cambria"/>
              </a:rPr>
              <a:t>|</a:t>
            </a:r>
            <a:endParaRPr sz="2450">
              <a:latin typeface="Cambria"/>
              <a:cs typeface="Cambria"/>
            </a:endParaRPr>
          </a:p>
          <a:p>
            <a:pPr marL="4064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06400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depends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 spc="70" i="1">
                <a:latin typeface="Times New Roman"/>
                <a:cs typeface="Times New Roman"/>
              </a:rPr>
              <a:t>t</a:t>
            </a:r>
            <a:r>
              <a:rPr dirty="0" sz="2450" spc="70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algn="just" marL="36195" marR="17780" indent="-11430">
              <a:lnSpc>
                <a:spcPct val="101699"/>
              </a:lnSpc>
              <a:spcBef>
                <a:spcPts val="1889"/>
              </a:spcBef>
            </a:pPr>
            <a:r>
              <a:rPr dirty="0" sz="2450" b="1">
                <a:latin typeface="Georgia"/>
                <a:cs typeface="Georgia"/>
              </a:rPr>
              <a:t>Solution:</a:t>
            </a:r>
            <a:r>
              <a:rPr dirty="0" sz="2450" spc="210" b="1">
                <a:latin typeface="Georgia"/>
                <a:cs typeface="Georgia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D.</a:t>
            </a:r>
            <a:r>
              <a:rPr dirty="0" sz="2450" spc="3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way</a:t>
            </a:r>
            <a:r>
              <a:rPr dirty="0" sz="2450" spc="3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3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see</a:t>
            </a:r>
            <a:r>
              <a:rPr dirty="0" sz="2450" spc="3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this</a:t>
            </a:r>
            <a:r>
              <a:rPr dirty="0" sz="2450" spc="3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3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3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rewrite</a:t>
            </a:r>
            <a:r>
              <a:rPr dirty="0" sz="2450" spc="375">
                <a:latin typeface="Times New Roman"/>
                <a:cs typeface="Times New Roman"/>
              </a:rPr>
              <a:t> </a:t>
            </a:r>
            <a:r>
              <a:rPr dirty="0" sz="2450" i="1">
                <a:latin typeface="Times New Roman"/>
                <a:cs typeface="Times New Roman"/>
              </a:rPr>
              <a:t>z</a:t>
            </a:r>
            <a:r>
              <a:rPr dirty="0" baseline="-13550" sz="3075">
                <a:latin typeface="Times New Roman"/>
                <a:cs typeface="Times New Roman"/>
              </a:rPr>
              <a:t>2</a:t>
            </a:r>
            <a:r>
              <a:rPr dirty="0" baseline="-13550" sz="3075" spc="7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385">
                <a:latin typeface="Times New Roman"/>
                <a:cs typeface="Times New Roman"/>
              </a:rPr>
              <a:t> </a:t>
            </a:r>
            <a:r>
              <a:rPr dirty="0" sz="2450" spc="40" i="1">
                <a:latin typeface="Times New Roman"/>
                <a:cs typeface="Times New Roman"/>
              </a:rPr>
              <a:t>e</a:t>
            </a:r>
            <a:r>
              <a:rPr dirty="0" baseline="24390" sz="3075" spc="60">
                <a:latin typeface="Times New Roman"/>
                <a:cs typeface="Times New Roman"/>
              </a:rPr>
              <a:t>2</a:t>
            </a:r>
            <a:r>
              <a:rPr dirty="0" baseline="24390" sz="3075" spc="60" i="1">
                <a:latin typeface="Times New Roman"/>
                <a:cs typeface="Times New Roman"/>
              </a:rPr>
              <a:t>t</a:t>
            </a:r>
            <a:r>
              <a:rPr dirty="0" sz="2450" spc="40" i="1">
                <a:latin typeface="Times New Roman"/>
                <a:cs typeface="Times New Roman"/>
              </a:rPr>
              <a:t>e</a:t>
            </a:r>
            <a:r>
              <a:rPr dirty="0" baseline="24390" sz="3075" spc="60">
                <a:latin typeface="Times New Roman"/>
                <a:cs typeface="Times New Roman"/>
              </a:rPr>
              <a:t>3</a:t>
            </a:r>
            <a:r>
              <a:rPr dirty="0" baseline="24390" sz="3075" spc="60" i="1">
                <a:latin typeface="Times New Roman"/>
                <a:cs typeface="Times New Roman"/>
              </a:rPr>
              <a:t>it</a:t>
            </a:r>
            <a:r>
              <a:rPr dirty="0" sz="2450" spc="40">
                <a:latin typeface="Times New Roman"/>
                <a:cs typeface="Times New Roman"/>
              </a:rPr>
              <a:t>. </a:t>
            </a:r>
            <a:r>
              <a:rPr dirty="0" sz="2450">
                <a:latin typeface="Times New Roman"/>
                <a:cs typeface="Times New Roman"/>
              </a:rPr>
              <a:t>Then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see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modulus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 i="1">
                <a:latin typeface="Times New Roman"/>
                <a:cs typeface="Times New Roman"/>
              </a:rPr>
              <a:t>z</a:t>
            </a:r>
            <a:r>
              <a:rPr dirty="0" baseline="-13550" sz="3075">
                <a:latin typeface="Times New Roman"/>
                <a:cs typeface="Times New Roman"/>
              </a:rPr>
              <a:t>1</a:t>
            </a:r>
            <a:r>
              <a:rPr dirty="0" baseline="-13550" sz="3075" spc="4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(which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just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1) </a:t>
            </a:r>
            <a:r>
              <a:rPr dirty="0" sz="2450">
                <a:latin typeface="Times New Roman"/>
                <a:cs typeface="Times New Roman"/>
              </a:rPr>
              <a:t>multiplied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by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i="1">
                <a:latin typeface="Times New Roman"/>
                <a:cs typeface="Times New Roman"/>
              </a:rPr>
              <a:t>e</a:t>
            </a:r>
            <a:r>
              <a:rPr dirty="0" baseline="24390" sz="3075">
                <a:latin typeface="Times New Roman"/>
                <a:cs typeface="Times New Roman"/>
              </a:rPr>
              <a:t>2</a:t>
            </a:r>
            <a:r>
              <a:rPr dirty="0" baseline="24390" sz="3075" i="1">
                <a:latin typeface="Times New Roman"/>
                <a:cs typeface="Times New Roman"/>
              </a:rPr>
              <a:t>t</a:t>
            </a:r>
            <a:r>
              <a:rPr dirty="0" sz="2450">
                <a:latin typeface="Times New Roman"/>
                <a:cs typeface="Times New Roman"/>
              </a:rPr>
              <a:t>,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which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less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1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195" i="1">
                <a:latin typeface="Times New Roman"/>
                <a:cs typeface="Times New Roman"/>
              </a:rPr>
              <a:t>t</a:t>
            </a:r>
            <a:r>
              <a:rPr dirty="0" sz="2450" spc="70" i="1">
                <a:latin typeface="Times New Roman"/>
                <a:cs typeface="Times New Roman"/>
              </a:rPr>
              <a:t> </a:t>
            </a:r>
            <a:r>
              <a:rPr dirty="0" sz="2450" spc="229" i="1">
                <a:latin typeface="Times New Roman"/>
                <a:cs typeface="Times New Roman"/>
              </a:rPr>
              <a:t>&lt;</a:t>
            </a:r>
            <a:r>
              <a:rPr dirty="0" sz="2450" spc="75" i="1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greater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than </a:t>
            </a:r>
            <a:r>
              <a:rPr dirty="0" sz="2450">
                <a:latin typeface="Times New Roman"/>
                <a:cs typeface="Times New Roman"/>
              </a:rPr>
              <a:t>1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195" i="1">
                <a:latin typeface="Times New Roman"/>
                <a:cs typeface="Times New Roman"/>
              </a:rPr>
              <a:t>t</a:t>
            </a:r>
            <a:r>
              <a:rPr dirty="0" sz="2450" spc="10" i="1">
                <a:latin typeface="Times New Roman"/>
                <a:cs typeface="Times New Roman"/>
              </a:rPr>
              <a:t> </a:t>
            </a:r>
            <a:r>
              <a:rPr dirty="0" sz="2450" spc="229" i="1">
                <a:latin typeface="Times New Roman"/>
                <a:cs typeface="Times New Roman"/>
              </a:rPr>
              <a:t>&gt;</a:t>
            </a:r>
            <a:r>
              <a:rPr dirty="0" sz="2450" spc="10" i="1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0.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2536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5.5.</a:t>
            </a:r>
            <a:r>
              <a:rPr dirty="0" sz="1200" spc="28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COMPLEX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NUMBERS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76462"/>
            <a:ext cx="8280400" cy="78295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25"/>
              </a:spcBef>
              <a:tabLst>
                <a:tab pos="625475" algn="l"/>
                <a:tab pos="2377440" algn="l"/>
                <a:tab pos="4053840" algn="l"/>
                <a:tab pos="5812790" algn="l"/>
                <a:tab pos="7045325" algn="l"/>
              </a:tabLst>
            </a:pPr>
            <a:r>
              <a:rPr dirty="0"/>
              <a:t>If</a:t>
            </a:r>
            <a:r>
              <a:rPr dirty="0" spc="225"/>
              <a:t> </a:t>
            </a:r>
            <a:r>
              <a:rPr dirty="0" spc="110" i="1">
                <a:latin typeface="Times New Roman"/>
                <a:cs typeface="Times New Roman"/>
              </a:rPr>
              <a:t>z</a:t>
            </a:r>
            <a:r>
              <a:rPr dirty="0" i="1">
                <a:latin typeface="Times New Roman"/>
                <a:cs typeface="Times New Roman"/>
              </a:rPr>
              <a:t>	</a:t>
            </a:r>
            <a:r>
              <a:rPr dirty="0"/>
              <a:t>is</a:t>
            </a:r>
            <a:r>
              <a:rPr dirty="0" spc="325"/>
              <a:t> </a:t>
            </a:r>
            <a:r>
              <a:rPr dirty="0"/>
              <a:t>a</a:t>
            </a:r>
            <a:r>
              <a:rPr dirty="0" spc="340"/>
              <a:t> </a:t>
            </a:r>
            <a:r>
              <a:rPr dirty="0" spc="-10"/>
              <a:t>complex</a:t>
            </a:r>
            <a:r>
              <a:rPr dirty="0"/>
              <a:t>	number</a:t>
            </a:r>
            <a:r>
              <a:rPr dirty="0" spc="395"/>
              <a:t> </a:t>
            </a:r>
            <a:r>
              <a:rPr dirty="0" spc="-25"/>
              <a:t>and</a:t>
            </a:r>
            <a:r>
              <a:rPr dirty="0"/>
              <a:t>	you</a:t>
            </a:r>
            <a:r>
              <a:rPr dirty="0" spc="195"/>
              <a:t> </a:t>
            </a:r>
            <a:r>
              <a:rPr dirty="0" spc="-10"/>
              <a:t>multiply</a:t>
            </a:r>
            <a:r>
              <a:rPr dirty="0"/>
              <a:t>	</a:t>
            </a:r>
            <a:r>
              <a:rPr dirty="0" spc="65"/>
              <a:t>it</a:t>
            </a:r>
            <a:r>
              <a:rPr dirty="0" spc="350"/>
              <a:t> </a:t>
            </a:r>
            <a:r>
              <a:rPr dirty="0"/>
              <a:t>by</a:t>
            </a:r>
            <a:r>
              <a:rPr dirty="0" spc="350"/>
              <a:t> </a:t>
            </a:r>
            <a:r>
              <a:rPr dirty="0" spc="-25" i="1">
                <a:latin typeface="Times New Roman"/>
                <a:cs typeface="Times New Roman"/>
              </a:rPr>
              <a:t>e</a:t>
            </a:r>
            <a:r>
              <a:rPr dirty="0" baseline="24390" sz="3075" spc="-37"/>
              <a:t>2</a:t>
            </a:r>
            <a:r>
              <a:rPr dirty="0" baseline="24390" sz="3075" spc="-37" i="1">
                <a:latin typeface="Times New Roman"/>
                <a:cs typeface="Times New Roman"/>
              </a:rPr>
              <a:t>i</a:t>
            </a:r>
            <a:r>
              <a:rPr dirty="0" baseline="24390" sz="3075" i="1">
                <a:latin typeface="Times New Roman"/>
                <a:cs typeface="Times New Roman"/>
              </a:rPr>
              <a:t>	</a:t>
            </a:r>
            <a:r>
              <a:rPr dirty="0" sz="2450"/>
              <a:t>does</a:t>
            </a:r>
            <a:r>
              <a:rPr dirty="0" sz="2450" spc="220"/>
              <a:t> </a:t>
            </a:r>
            <a:r>
              <a:rPr dirty="0" sz="2450" spc="95"/>
              <a:t>that</a:t>
            </a:r>
            <a:endParaRPr sz="2450">
              <a:latin typeface="Times New Roman"/>
              <a:cs typeface="Times New Roman"/>
            </a:endParaRPr>
          </a:p>
          <a:p>
            <a:pPr marL="25400">
              <a:lnSpc>
                <a:spcPct val="100000"/>
              </a:lnSpc>
              <a:spcBef>
                <a:spcPts val="50"/>
              </a:spcBef>
            </a:pP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109703"/>
            <a:ext cx="5045075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increase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modulus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decrease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modulus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change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modulus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depends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original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number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114" i="1">
                <a:latin typeface="Times New Roman"/>
                <a:cs typeface="Times New Roman"/>
              </a:rPr>
              <a:t>z</a:t>
            </a:r>
            <a:r>
              <a:rPr dirty="0" sz="2450" spc="114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2536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5.5.</a:t>
            </a:r>
            <a:r>
              <a:rPr dirty="0" sz="1200" spc="28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COMPLEX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NUMBERS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76462"/>
            <a:ext cx="8280400" cy="78295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25"/>
              </a:spcBef>
              <a:tabLst>
                <a:tab pos="625475" algn="l"/>
                <a:tab pos="2377440" algn="l"/>
                <a:tab pos="4053840" algn="l"/>
                <a:tab pos="5812790" algn="l"/>
                <a:tab pos="7045325" algn="l"/>
              </a:tabLst>
            </a:pPr>
            <a:r>
              <a:rPr dirty="0"/>
              <a:t>If</a:t>
            </a:r>
            <a:r>
              <a:rPr dirty="0" spc="225"/>
              <a:t> </a:t>
            </a:r>
            <a:r>
              <a:rPr dirty="0" spc="110" i="1">
                <a:latin typeface="Times New Roman"/>
                <a:cs typeface="Times New Roman"/>
              </a:rPr>
              <a:t>z</a:t>
            </a:r>
            <a:r>
              <a:rPr dirty="0" i="1">
                <a:latin typeface="Times New Roman"/>
                <a:cs typeface="Times New Roman"/>
              </a:rPr>
              <a:t>	</a:t>
            </a:r>
            <a:r>
              <a:rPr dirty="0"/>
              <a:t>is</a:t>
            </a:r>
            <a:r>
              <a:rPr dirty="0" spc="325"/>
              <a:t> </a:t>
            </a:r>
            <a:r>
              <a:rPr dirty="0"/>
              <a:t>a</a:t>
            </a:r>
            <a:r>
              <a:rPr dirty="0" spc="340"/>
              <a:t> </a:t>
            </a:r>
            <a:r>
              <a:rPr dirty="0" spc="-10"/>
              <a:t>complex</a:t>
            </a:r>
            <a:r>
              <a:rPr dirty="0"/>
              <a:t>	number</a:t>
            </a:r>
            <a:r>
              <a:rPr dirty="0" spc="395"/>
              <a:t> </a:t>
            </a:r>
            <a:r>
              <a:rPr dirty="0" spc="-25"/>
              <a:t>and</a:t>
            </a:r>
            <a:r>
              <a:rPr dirty="0"/>
              <a:t>	you</a:t>
            </a:r>
            <a:r>
              <a:rPr dirty="0" spc="195"/>
              <a:t> </a:t>
            </a:r>
            <a:r>
              <a:rPr dirty="0" spc="-10"/>
              <a:t>multiply</a:t>
            </a:r>
            <a:r>
              <a:rPr dirty="0"/>
              <a:t>	</a:t>
            </a:r>
            <a:r>
              <a:rPr dirty="0" spc="65"/>
              <a:t>it</a:t>
            </a:r>
            <a:r>
              <a:rPr dirty="0" spc="350"/>
              <a:t> </a:t>
            </a:r>
            <a:r>
              <a:rPr dirty="0"/>
              <a:t>by</a:t>
            </a:r>
            <a:r>
              <a:rPr dirty="0" spc="350"/>
              <a:t> </a:t>
            </a:r>
            <a:r>
              <a:rPr dirty="0" spc="-25" i="1">
                <a:latin typeface="Times New Roman"/>
                <a:cs typeface="Times New Roman"/>
              </a:rPr>
              <a:t>e</a:t>
            </a:r>
            <a:r>
              <a:rPr dirty="0" baseline="24390" sz="3075" spc="-37"/>
              <a:t>2</a:t>
            </a:r>
            <a:r>
              <a:rPr dirty="0" baseline="24390" sz="3075" spc="-37" i="1">
                <a:latin typeface="Times New Roman"/>
                <a:cs typeface="Times New Roman"/>
              </a:rPr>
              <a:t>i</a:t>
            </a:r>
            <a:r>
              <a:rPr dirty="0" baseline="24390" sz="3075" i="1">
                <a:latin typeface="Times New Roman"/>
                <a:cs typeface="Times New Roman"/>
              </a:rPr>
              <a:t>	</a:t>
            </a:r>
            <a:r>
              <a:rPr dirty="0" sz="2450"/>
              <a:t>does</a:t>
            </a:r>
            <a:r>
              <a:rPr dirty="0" sz="2450" spc="220"/>
              <a:t> </a:t>
            </a:r>
            <a:r>
              <a:rPr dirty="0" sz="2450" spc="95"/>
              <a:t>that</a:t>
            </a:r>
            <a:endParaRPr sz="2450">
              <a:latin typeface="Times New Roman"/>
              <a:cs typeface="Times New Roman"/>
            </a:endParaRPr>
          </a:p>
          <a:p>
            <a:pPr marL="25400">
              <a:lnSpc>
                <a:spcPct val="100000"/>
              </a:lnSpc>
              <a:spcBef>
                <a:spcPts val="50"/>
              </a:spcBef>
            </a:pP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109703"/>
            <a:ext cx="5052695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increase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modulus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decrease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modulus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change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modulus</a:t>
            </a:r>
            <a:endParaRPr sz="2450">
              <a:latin typeface="Times New Roman"/>
              <a:cs typeface="Times New Roman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depends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original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number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114" i="1">
                <a:latin typeface="Times New Roman"/>
                <a:cs typeface="Times New Roman"/>
              </a:rPr>
              <a:t>z</a:t>
            </a:r>
            <a:r>
              <a:rPr dirty="0" sz="2450" spc="114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2536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5.5.</a:t>
            </a:r>
            <a:r>
              <a:rPr dirty="0" sz="1200" spc="28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COMPLEX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NUMBERS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00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1812925" algn="l"/>
                <a:tab pos="6623684" algn="l"/>
                <a:tab pos="7479030" algn="l"/>
              </a:tabLst>
            </a:pPr>
            <a:r>
              <a:rPr dirty="0" spc="75"/>
              <a:t>What</a:t>
            </a:r>
            <a:r>
              <a:rPr dirty="0" spc="135"/>
              <a:t> </a:t>
            </a:r>
            <a:r>
              <a:rPr dirty="0"/>
              <a:t>is</a:t>
            </a:r>
            <a:r>
              <a:rPr dirty="0" spc="150"/>
              <a:t> </a:t>
            </a:r>
            <a:r>
              <a:rPr dirty="0" spc="-10"/>
              <a:t>ln</a:t>
            </a:r>
            <a:r>
              <a:rPr dirty="0" spc="-200"/>
              <a:t> </a:t>
            </a:r>
            <a:r>
              <a:rPr dirty="0" spc="35" i="1">
                <a:latin typeface="Times New Roman"/>
                <a:cs typeface="Times New Roman"/>
              </a:rPr>
              <a:t>i</a:t>
            </a:r>
            <a:r>
              <a:rPr dirty="0" spc="35"/>
              <a:t>?</a:t>
            </a:r>
            <a:r>
              <a:rPr dirty="0"/>
              <a:t>	Choose</a:t>
            </a:r>
            <a:r>
              <a:rPr dirty="0" spc="60"/>
              <a:t> </a:t>
            </a:r>
            <a:r>
              <a:rPr dirty="0"/>
              <a:t>one</a:t>
            </a:r>
            <a:r>
              <a:rPr dirty="0" spc="60"/>
              <a:t> </a:t>
            </a:r>
            <a:r>
              <a:rPr dirty="0"/>
              <a:t>of</a:t>
            </a:r>
            <a:r>
              <a:rPr dirty="0" spc="65"/>
              <a:t> </a:t>
            </a:r>
            <a:r>
              <a:rPr dirty="0"/>
              <a:t>the</a:t>
            </a:r>
            <a:r>
              <a:rPr dirty="0" spc="65"/>
              <a:t> </a:t>
            </a:r>
            <a:r>
              <a:rPr dirty="0" spc="-60"/>
              <a:t>following</a:t>
            </a:r>
            <a:r>
              <a:rPr dirty="0" spc="60"/>
              <a:t> </a:t>
            </a:r>
            <a:r>
              <a:rPr dirty="0" spc="-10"/>
              <a:t>answers.</a:t>
            </a:r>
            <a:r>
              <a:rPr dirty="0"/>
              <a:t>	</a:t>
            </a:r>
            <a:r>
              <a:rPr dirty="0" spc="-10" b="0" i="1">
                <a:latin typeface="Bookman Old Style"/>
                <a:cs typeface="Bookman Old Style"/>
              </a:rPr>
              <a:t>Hint:</a:t>
            </a:r>
            <a:r>
              <a:rPr dirty="0" b="0" i="1">
                <a:latin typeface="Bookman Old Style"/>
                <a:cs typeface="Bookman Old Style"/>
              </a:rPr>
              <a:t>	</a:t>
            </a:r>
            <a:r>
              <a:rPr dirty="0" spc="-10"/>
              <a:t>Think </a:t>
            </a:r>
            <a:r>
              <a:rPr dirty="0" spc="50"/>
              <a:t>about</a:t>
            </a:r>
            <a:r>
              <a:rPr dirty="0" spc="190"/>
              <a:t> </a:t>
            </a:r>
            <a:r>
              <a:rPr dirty="0"/>
              <a:t>what</a:t>
            </a:r>
            <a:r>
              <a:rPr dirty="0" spc="195"/>
              <a:t> </a:t>
            </a:r>
            <a:r>
              <a:rPr dirty="0"/>
              <a:t>a</a:t>
            </a:r>
            <a:r>
              <a:rPr dirty="0" spc="190"/>
              <a:t> </a:t>
            </a:r>
            <a:r>
              <a:rPr dirty="0"/>
              <a:t>natural</a:t>
            </a:r>
            <a:r>
              <a:rPr dirty="0" spc="195"/>
              <a:t> </a:t>
            </a:r>
            <a:r>
              <a:rPr dirty="0"/>
              <a:t>log</a:t>
            </a:r>
            <a:r>
              <a:rPr dirty="0" spc="190"/>
              <a:t> </a:t>
            </a:r>
            <a:r>
              <a:rPr dirty="0" spc="-10"/>
              <a:t>means!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42037"/>
            <a:ext cx="1676400" cy="306260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Font typeface="Times New Roman"/>
              <a:buAutoNum type="alphaUcPeriod"/>
              <a:tabLst>
                <a:tab pos="386715" algn="l"/>
              </a:tabLst>
            </a:pPr>
            <a:r>
              <a:rPr dirty="0" sz="2450" spc="325">
                <a:latin typeface="Cambria"/>
                <a:cs typeface="Cambria"/>
              </a:rPr>
              <a:t>−</a:t>
            </a:r>
            <a:r>
              <a:rPr dirty="0" sz="2450" spc="325" i="1">
                <a:latin typeface="Times New Roman"/>
                <a:cs typeface="Times New Roman"/>
              </a:rPr>
              <a:t>π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86715" algn="l"/>
              </a:tabLst>
            </a:pPr>
            <a:r>
              <a:rPr dirty="0" sz="2450" spc="85" i="1">
                <a:latin typeface="Times New Roman"/>
                <a:cs typeface="Times New Roman"/>
              </a:rPr>
              <a:t>i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86715" algn="l"/>
              </a:tabLst>
            </a:pPr>
            <a:r>
              <a:rPr dirty="0" sz="2450" spc="180" i="1">
                <a:latin typeface="Times New Roman"/>
                <a:cs typeface="Times New Roman"/>
              </a:rPr>
              <a:t>iπ/</a:t>
            </a:r>
            <a:r>
              <a:rPr dirty="0" sz="2450" spc="180">
                <a:latin typeface="Times New Roman"/>
                <a:cs typeface="Times New Roman"/>
              </a:rPr>
              <a:t>2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86715" algn="l"/>
              </a:tabLst>
            </a:pPr>
            <a:r>
              <a:rPr dirty="0" sz="2450" spc="114" i="1">
                <a:latin typeface="Times New Roman"/>
                <a:cs typeface="Times New Roman"/>
              </a:rPr>
              <a:t>iπ</a:t>
            </a:r>
            <a:endParaRPr sz="2450">
              <a:latin typeface="Times New Roman"/>
              <a:cs typeface="Times New Roman"/>
            </a:endParaRPr>
          </a:p>
          <a:p>
            <a:pPr marL="386715" indent="-34988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86715" algn="l"/>
              </a:tabLst>
            </a:pPr>
            <a:r>
              <a:rPr dirty="0" sz="2450" spc="145" i="1">
                <a:latin typeface="Times New Roman"/>
                <a:cs typeface="Times New Roman"/>
              </a:rPr>
              <a:t>i</a:t>
            </a:r>
            <a:r>
              <a:rPr dirty="0" sz="2450" spc="-200" i="1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ln</a:t>
            </a:r>
            <a:r>
              <a:rPr dirty="0" sz="2450" spc="-200">
                <a:latin typeface="Times New Roman"/>
                <a:cs typeface="Times New Roman"/>
              </a:rPr>
              <a:t> </a:t>
            </a:r>
            <a:r>
              <a:rPr dirty="0" sz="2450" spc="95" i="1">
                <a:latin typeface="Times New Roman"/>
                <a:cs typeface="Times New Roman"/>
              </a:rPr>
              <a:t>π</a:t>
            </a:r>
            <a:endParaRPr sz="2450">
              <a:latin typeface="Times New Roman"/>
              <a:cs typeface="Times New Roman"/>
            </a:endParaRPr>
          </a:p>
          <a:p>
            <a:pPr marL="386715" indent="-34163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35">
                <a:latin typeface="Times New Roman"/>
                <a:cs typeface="Times New Roman"/>
              </a:rPr>
              <a:t>Undefined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2536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5.5.</a:t>
            </a:r>
            <a:r>
              <a:rPr dirty="0" sz="1200" spc="28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COMPLEX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NUMBERS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00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1812925" algn="l"/>
                <a:tab pos="6623684" algn="l"/>
                <a:tab pos="7479030" algn="l"/>
              </a:tabLst>
            </a:pPr>
            <a:r>
              <a:rPr dirty="0" spc="75"/>
              <a:t>What</a:t>
            </a:r>
            <a:r>
              <a:rPr dirty="0" spc="135"/>
              <a:t> </a:t>
            </a:r>
            <a:r>
              <a:rPr dirty="0"/>
              <a:t>is</a:t>
            </a:r>
            <a:r>
              <a:rPr dirty="0" spc="150"/>
              <a:t> </a:t>
            </a:r>
            <a:r>
              <a:rPr dirty="0" spc="-10"/>
              <a:t>ln</a:t>
            </a:r>
            <a:r>
              <a:rPr dirty="0" spc="-200"/>
              <a:t> </a:t>
            </a:r>
            <a:r>
              <a:rPr dirty="0" spc="35" i="1">
                <a:latin typeface="Times New Roman"/>
                <a:cs typeface="Times New Roman"/>
              </a:rPr>
              <a:t>i</a:t>
            </a:r>
            <a:r>
              <a:rPr dirty="0" spc="35"/>
              <a:t>?</a:t>
            </a:r>
            <a:r>
              <a:rPr dirty="0"/>
              <a:t>	Choose</a:t>
            </a:r>
            <a:r>
              <a:rPr dirty="0" spc="60"/>
              <a:t> </a:t>
            </a:r>
            <a:r>
              <a:rPr dirty="0"/>
              <a:t>one</a:t>
            </a:r>
            <a:r>
              <a:rPr dirty="0" spc="60"/>
              <a:t> </a:t>
            </a:r>
            <a:r>
              <a:rPr dirty="0"/>
              <a:t>of</a:t>
            </a:r>
            <a:r>
              <a:rPr dirty="0" spc="65"/>
              <a:t> </a:t>
            </a:r>
            <a:r>
              <a:rPr dirty="0"/>
              <a:t>the</a:t>
            </a:r>
            <a:r>
              <a:rPr dirty="0" spc="65"/>
              <a:t> </a:t>
            </a:r>
            <a:r>
              <a:rPr dirty="0" spc="-60"/>
              <a:t>following</a:t>
            </a:r>
            <a:r>
              <a:rPr dirty="0" spc="60"/>
              <a:t> </a:t>
            </a:r>
            <a:r>
              <a:rPr dirty="0" spc="-10"/>
              <a:t>answers.</a:t>
            </a:r>
            <a:r>
              <a:rPr dirty="0"/>
              <a:t>	</a:t>
            </a:r>
            <a:r>
              <a:rPr dirty="0" spc="-10" b="0" i="1">
                <a:latin typeface="Bookman Old Style"/>
                <a:cs typeface="Bookman Old Style"/>
              </a:rPr>
              <a:t>Hint:</a:t>
            </a:r>
            <a:r>
              <a:rPr dirty="0" b="0" i="1">
                <a:latin typeface="Bookman Old Style"/>
                <a:cs typeface="Bookman Old Style"/>
              </a:rPr>
              <a:t>	</a:t>
            </a:r>
            <a:r>
              <a:rPr dirty="0" spc="-10"/>
              <a:t>Think </a:t>
            </a:r>
            <a:r>
              <a:rPr dirty="0" spc="50"/>
              <a:t>about</a:t>
            </a:r>
            <a:r>
              <a:rPr dirty="0" spc="190"/>
              <a:t> </a:t>
            </a:r>
            <a:r>
              <a:rPr dirty="0"/>
              <a:t>what</a:t>
            </a:r>
            <a:r>
              <a:rPr dirty="0" spc="195"/>
              <a:t> </a:t>
            </a:r>
            <a:r>
              <a:rPr dirty="0"/>
              <a:t>a</a:t>
            </a:r>
            <a:r>
              <a:rPr dirty="0" spc="190"/>
              <a:t> </a:t>
            </a:r>
            <a:r>
              <a:rPr dirty="0"/>
              <a:t>natural</a:t>
            </a:r>
            <a:r>
              <a:rPr dirty="0" spc="195"/>
              <a:t> </a:t>
            </a:r>
            <a:r>
              <a:rPr dirty="0"/>
              <a:t>log</a:t>
            </a:r>
            <a:r>
              <a:rPr dirty="0" spc="190"/>
              <a:t> </a:t>
            </a:r>
            <a:r>
              <a:rPr dirty="0" spc="-10"/>
              <a:t>means!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82345" y="2042037"/>
            <a:ext cx="8318500" cy="48209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19734" indent="-370205">
              <a:lnSpc>
                <a:spcPct val="100000"/>
              </a:lnSpc>
              <a:spcBef>
                <a:spcPts val="1140"/>
              </a:spcBef>
              <a:buFont typeface="Times New Roman"/>
              <a:buAutoNum type="alphaUcPeriod"/>
              <a:tabLst>
                <a:tab pos="419734" algn="l"/>
              </a:tabLst>
            </a:pPr>
            <a:r>
              <a:rPr dirty="0" sz="2450" spc="325">
                <a:latin typeface="Cambria"/>
                <a:cs typeface="Cambria"/>
              </a:rPr>
              <a:t>−</a:t>
            </a:r>
            <a:r>
              <a:rPr dirty="0" sz="2450" spc="325" i="1">
                <a:latin typeface="Times New Roman"/>
                <a:cs typeface="Times New Roman"/>
              </a:rPr>
              <a:t>π</a:t>
            </a:r>
            <a:endParaRPr sz="2450">
              <a:latin typeface="Times New Roman"/>
              <a:cs typeface="Times New Roman"/>
            </a:endParaRPr>
          </a:p>
          <a:p>
            <a:pPr algn="just" marL="419734" indent="-35814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19734" algn="l"/>
              </a:tabLst>
            </a:pPr>
            <a:r>
              <a:rPr dirty="0" sz="2450" spc="85" i="1">
                <a:latin typeface="Times New Roman"/>
                <a:cs typeface="Times New Roman"/>
              </a:rPr>
              <a:t>i</a:t>
            </a:r>
            <a:endParaRPr sz="2450">
              <a:latin typeface="Times New Roman"/>
              <a:cs typeface="Times New Roman"/>
            </a:endParaRPr>
          </a:p>
          <a:p>
            <a:pPr marL="419100" indent="-36195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19100" algn="l"/>
              </a:tabLst>
            </a:pPr>
            <a:r>
              <a:rPr dirty="0" sz="2450" spc="180" i="1">
                <a:latin typeface="Times New Roman"/>
                <a:cs typeface="Times New Roman"/>
              </a:rPr>
              <a:t>iπ/</a:t>
            </a:r>
            <a:r>
              <a:rPr dirty="0" sz="2450" spc="180">
                <a:latin typeface="Times New Roman"/>
                <a:cs typeface="Times New Roman"/>
              </a:rPr>
              <a:t>2</a:t>
            </a:r>
            <a:endParaRPr sz="2450">
              <a:latin typeface="Times New Roman"/>
              <a:cs typeface="Times New Roman"/>
            </a:endParaRPr>
          </a:p>
          <a:p>
            <a:pPr marL="419100" indent="-37401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19100" algn="l"/>
              </a:tabLst>
            </a:pPr>
            <a:r>
              <a:rPr dirty="0" sz="2450" spc="114" i="1">
                <a:latin typeface="Times New Roman"/>
                <a:cs typeface="Times New Roman"/>
              </a:rPr>
              <a:t>iπ</a:t>
            </a:r>
            <a:endParaRPr sz="2450">
              <a:latin typeface="Times New Roman"/>
              <a:cs typeface="Times New Roman"/>
            </a:endParaRPr>
          </a:p>
          <a:p>
            <a:pPr marL="419734" indent="-34988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19734" algn="l"/>
              </a:tabLst>
            </a:pPr>
            <a:r>
              <a:rPr dirty="0" sz="2450" spc="145" i="1">
                <a:latin typeface="Times New Roman"/>
                <a:cs typeface="Times New Roman"/>
              </a:rPr>
              <a:t>i</a:t>
            </a:r>
            <a:r>
              <a:rPr dirty="0" sz="2450" spc="-200" i="1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ln</a:t>
            </a:r>
            <a:r>
              <a:rPr dirty="0" sz="2450" spc="-200">
                <a:latin typeface="Times New Roman"/>
                <a:cs typeface="Times New Roman"/>
              </a:rPr>
              <a:t> </a:t>
            </a:r>
            <a:r>
              <a:rPr dirty="0" sz="2450" spc="95" i="1">
                <a:latin typeface="Times New Roman"/>
                <a:cs typeface="Times New Roman"/>
              </a:rPr>
              <a:t>π</a:t>
            </a:r>
            <a:endParaRPr sz="2450">
              <a:latin typeface="Times New Roman"/>
              <a:cs typeface="Times New Roman"/>
            </a:endParaRPr>
          </a:p>
          <a:p>
            <a:pPr marL="419734" indent="-34163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19734" algn="l"/>
              </a:tabLst>
            </a:pPr>
            <a:r>
              <a:rPr dirty="0" sz="2450" spc="-10">
                <a:latin typeface="Times New Roman"/>
                <a:cs typeface="Times New Roman"/>
              </a:rPr>
              <a:t>Undefined</a:t>
            </a:r>
            <a:endParaRPr sz="2450">
              <a:latin typeface="Times New Roman"/>
              <a:cs typeface="Times New Roman"/>
            </a:endParaRPr>
          </a:p>
          <a:p>
            <a:pPr algn="just" marL="48895" marR="30480" indent="-11430">
              <a:lnSpc>
                <a:spcPct val="101699"/>
              </a:lnSpc>
              <a:spcBef>
                <a:spcPts val="1889"/>
              </a:spcBef>
            </a:pPr>
            <a:r>
              <a:rPr dirty="0" sz="2450" b="1">
                <a:latin typeface="Georgia"/>
                <a:cs typeface="Georgia"/>
              </a:rPr>
              <a:t>Solution:</a:t>
            </a:r>
            <a:r>
              <a:rPr dirty="0" sz="2450" spc="170" b="1">
                <a:latin typeface="Georgia"/>
                <a:cs typeface="Georgia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C.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You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need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number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170" i="1">
                <a:latin typeface="Times New Roman"/>
                <a:cs typeface="Times New Roman"/>
              </a:rPr>
              <a:t>z</a:t>
            </a:r>
            <a:r>
              <a:rPr dirty="0" sz="2450" spc="140" i="1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such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80" i="1">
                <a:latin typeface="Times New Roman"/>
                <a:cs typeface="Times New Roman"/>
              </a:rPr>
              <a:t>e</a:t>
            </a:r>
            <a:r>
              <a:rPr dirty="0" baseline="24390" sz="3075" spc="120" i="1">
                <a:latin typeface="Times New Roman"/>
                <a:cs typeface="Times New Roman"/>
              </a:rPr>
              <a:t>z</a:t>
            </a:r>
            <a:r>
              <a:rPr dirty="0" baseline="24390" sz="3075" spc="330" i="1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>
                <a:latin typeface="Times New Roman"/>
                <a:cs typeface="Times New Roman"/>
              </a:rPr>
              <a:t> </a:t>
            </a:r>
            <a:r>
              <a:rPr dirty="0" sz="2450" spc="70" i="1">
                <a:latin typeface="Times New Roman"/>
                <a:cs typeface="Times New Roman"/>
              </a:rPr>
              <a:t>i</a:t>
            </a:r>
            <a:r>
              <a:rPr dirty="0" sz="2450" spc="70">
                <a:latin typeface="Times New Roman"/>
                <a:cs typeface="Times New Roman"/>
              </a:rPr>
              <a:t>.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Since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90" i="1">
                <a:latin typeface="Times New Roman"/>
                <a:cs typeface="Times New Roman"/>
              </a:rPr>
              <a:t>e</a:t>
            </a:r>
            <a:r>
              <a:rPr dirty="0" baseline="24390" sz="3075" spc="135" i="1">
                <a:latin typeface="Times New Roman"/>
                <a:cs typeface="Times New Roman"/>
              </a:rPr>
              <a:t>iα</a:t>
            </a:r>
            <a:r>
              <a:rPr dirty="0" baseline="24390" sz="3075" spc="135" i="1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number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modulus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1</a:t>
            </a:r>
            <a:r>
              <a:rPr dirty="0" sz="2450" spc="2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phase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 spc="125" i="1">
                <a:latin typeface="Times New Roman"/>
                <a:cs typeface="Times New Roman"/>
              </a:rPr>
              <a:t>α</a:t>
            </a:r>
            <a:r>
              <a:rPr dirty="0" sz="2450" spc="125">
                <a:latin typeface="Times New Roman"/>
                <a:cs typeface="Times New Roman"/>
              </a:rPr>
              <a:t>,</a:t>
            </a:r>
            <a:r>
              <a:rPr dirty="0" sz="2450" spc="3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 spc="145" i="1">
                <a:latin typeface="Times New Roman"/>
                <a:cs typeface="Times New Roman"/>
              </a:rPr>
              <a:t>i</a:t>
            </a:r>
            <a:r>
              <a:rPr dirty="0" sz="2450" spc="290" i="1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modulus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1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3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phase</a:t>
            </a:r>
            <a:r>
              <a:rPr dirty="0" sz="2450" spc="300">
                <a:latin typeface="Times New Roman"/>
                <a:cs typeface="Times New Roman"/>
              </a:rPr>
              <a:t> </a:t>
            </a:r>
            <a:r>
              <a:rPr dirty="0" sz="2450" spc="220" i="1">
                <a:latin typeface="Times New Roman"/>
                <a:cs typeface="Times New Roman"/>
              </a:rPr>
              <a:t>π/</a:t>
            </a:r>
            <a:r>
              <a:rPr dirty="0" sz="2450" spc="220">
                <a:latin typeface="Times New Roman"/>
                <a:cs typeface="Times New Roman"/>
              </a:rPr>
              <a:t>2</a:t>
            </a:r>
            <a:r>
              <a:rPr dirty="0" sz="2450" spc="3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(graph</a:t>
            </a:r>
            <a:r>
              <a:rPr dirty="0" sz="2450" spc="295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2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3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complex</a:t>
            </a:r>
            <a:r>
              <a:rPr dirty="0" sz="2450" spc="3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plane</a:t>
            </a:r>
            <a:r>
              <a:rPr dirty="0" sz="2450" spc="3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3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3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29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see </a:t>
            </a:r>
            <a:r>
              <a:rPr dirty="0" sz="2450">
                <a:latin typeface="Times New Roman"/>
                <a:cs typeface="Times New Roman"/>
              </a:rPr>
              <a:t>this),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 spc="170" i="1">
                <a:latin typeface="Times New Roman"/>
                <a:cs typeface="Times New Roman"/>
              </a:rPr>
              <a:t>z</a:t>
            </a:r>
            <a:r>
              <a:rPr dirty="0" sz="2450" spc="240" i="1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140" i="1">
                <a:latin typeface="Times New Roman"/>
                <a:cs typeface="Times New Roman"/>
              </a:rPr>
              <a:t>iπ/</a:t>
            </a:r>
            <a:r>
              <a:rPr dirty="0" sz="2450" spc="140">
                <a:latin typeface="Times New Roman"/>
                <a:cs typeface="Times New Roman"/>
              </a:rPr>
              <a:t>2.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647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798695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5.6.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TIME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EVOLUTION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WAVEFUNCTION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572770" algn="l"/>
              </a:tabLst>
            </a:pPr>
            <a:r>
              <a:rPr dirty="0" sz="1700" spc="-25" b="1">
                <a:latin typeface="Georgia"/>
                <a:cs typeface="Georgia"/>
              </a:rPr>
              <a:t>5.6</a:t>
            </a:r>
            <a:r>
              <a:rPr dirty="0" sz="1700" b="1">
                <a:latin typeface="Georgia"/>
                <a:cs typeface="Georgia"/>
              </a:rPr>
              <a:t>	Time</a:t>
            </a:r>
            <a:r>
              <a:rPr dirty="0" sz="1700" spc="80" b="1">
                <a:latin typeface="Georgia"/>
                <a:cs typeface="Georgia"/>
              </a:rPr>
              <a:t> </a:t>
            </a:r>
            <a:r>
              <a:rPr dirty="0" sz="1700" spc="-30" b="1">
                <a:latin typeface="Georgia"/>
                <a:cs typeface="Georgia"/>
              </a:rPr>
              <a:t>Evolution</a:t>
            </a:r>
            <a:r>
              <a:rPr dirty="0" sz="1700" spc="85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of</a:t>
            </a:r>
            <a:r>
              <a:rPr dirty="0" sz="1700" spc="90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a</a:t>
            </a:r>
            <a:r>
              <a:rPr dirty="0" sz="1700" spc="90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Wavefunction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980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5.6.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TIME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EVOLUTION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WAVEFUNCTION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816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225"/>
              <a:t> </a:t>
            </a:r>
            <a:r>
              <a:rPr dirty="0"/>
              <a:t>particle</a:t>
            </a:r>
            <a:r>
              <a:rPr dirty="0" spc="220"/>
              <a:t> </a:t>
            </a:r>
            <a:r>
              <a:rPr dirty="0"/>
              <a:t>is</a:t>
            </a:r>
            <a:r>
              <a:rPr dirty="0" spc="225"/>
              <a:t> </a:t>
            </a:r>
            <a:r>
              <a:rPr dirty="0"/>
              <a:t>in</a:t>
            </a:r>
            <a:r>
              <a:rPr dirty="0" spc="220"/>
              <a:t> </a:t>
            </a:r>
            <a:r>
              <a:rPr dirty="0"/>
              <a:t>an</a:t>
            </a:r>
            <a:r>
              <a:rPr dirty="0" spc="225"/>
              <a:t> </a:t>
            </a:r>
            <a:r>
              <a:rPr dirty="0"/>
              <a:t>energy</a:t>
            </a:r>
            <a:r>
              <a:rPr dirty="0" spc="220"/>
              <a:t> </a:t>
            </a:r>
            <a:r>
              <a:rPr dirty="0"/>
              <a:t>eigenstate</a:t>
            </a:r>
            <a:r>
              <a:rPr dirty="0" spc="225"/>
              <a:t> </a:t>
            </a:r>
            <a:r>
              <a:rPr dirty="0" i="1">
                <a:latin typeface="Times New Roman"/>
                <a:cs typeface="Times New Roman"/>
              </a:rPr>
              <a:t>ψ</a:t>
            </a:r>
            <a:r>
              <a:rPr dirty="0" baseline="-13550" sz="3075"/>
              <a:t>1</a:t>
            </a:r>
            <a:r>
              <a:rPr dirty="0" baseline="-13550" sz="3075" spc="547"/>
              <a:t> </a:t>
            </a:r>
            <a:r>
              <a:rPr dirty="0" sz="2450"/>
              <a:t>with</a:t>
            </a:r>
            <a:r>
              <a:rPr dirty="0" sz="2450" spc="220"/>
              <a:t> </a:t>
            </a:r>
            <a:r>
              <a:rPr dirty="0" sz="2450"/>
              <a:t>energy</a:t>
            </a:r>
            <a:r>
              <a:rPr dirty="0" sz="2450" spc="220"/>
              <a:t> </a:t>
            </a:r>
            <a:r>
              <a:rPr dirty="0" sz="2450" spc="80" i="1">
                <a:latin typeface="Times New Roman"/>
                <a:cs typeface="Times New Roman"/>
              </a:rPr>
              <a:t>E</a:t>
            </a:r>
            <a:r>
              <a:rPr dirty="0" baseline="-13550" sz="3075" spc="120"/>
              <a:t>1</a:t>
            </a:r>
            <a:r>
              <a:rPr dirty="0" sz="2450" spc="80"/>
              <a:t>.</a:t>
            </a:r>
            <a:r>
              <a:rPr dirty="0" sz="2450" spc="45"/>
              <a:t>  </a:t>
            </a:r>
            <a:r>
              <a:rPr dirty="0" sz="2450" spc="-10"/>
              <a:t>Which </a:t>
            </a:r>
            <a:r>
              <a:rPr dirty="0" sz="2450"/>
              <a:t>of</a:t>
            </a:r>
            <a:r>
              <a:rPr dirty="0" sz="2450" spc="85"/>
              <a:t> </a:t>
            </a:r>
            <a:r>
              <a:rPr dirty="0" sz="2450"/>
              <a:t>the</a:t>
            </a:r>
            <a:r>
              <a:rPr dirty="0" sz="2450" spc="80"/>
              <a:t> </a:t>
            </a:r>
            <a:r>
              <a:rPr dirty="0" sz="2450" spc="-60"/>
              <a:t>following</a:t>
            </a:r>
            <a:r>
              <a:rPr dirty="0" sz="2450" spc="80"/>
              <a:t> </a:t>
            </a:r>
            <a:r>
              <a:rPr dirty="0" sz="2450"/>
              <a:t>will</a:t>
            </a:r>
            <a:r>
              <a:rPr dirty="0" sz="2450" spc="85"/>
              <a:t> </a:t>
            </a:r>
            <a:r>
              <a:rPr dirty="0" sz="2450"/>
              <a:t>remain</a:t>
            </a:r>
            <a:r>
              <a:rPr dirty="0" sz="2450" spc="80"/>
              <a:t> </a:t>
            </a:r>
            <a:r>
              <a:rPr dirty="0" sz="2450"/>
              <a:t>constant</a:t>
            </a:r>
            <a:r>
              <a:rPr dirty="0" sz="2450" spc="80"/>
              <a:t> </a:t>
            </a:r>
            <a:r>
              <a:rPr dirty="0" sz="2450"/>
              <a:t>over</a:t>
            </a:r>
            <a:r>
              <a:rPr dirty="0" sz="2450" spc="80"/>
              <a:t> </a:t>
            </a:r>
            <a:r>
              <a:rPr dirty="0" sz="2450"/>
              <a:t>time?</a:t>
            </a:r>
            <a:r>
              <a:rPr dirty="0" sz="2450" spc="365"/>
              <a:t> </a:t>
            </a:r>
            <a:r>
              <a:rPr dirty="0" sz="2450"/>
              <a:t>(Choose</a:t>
            </a:r>
            <a:r>
              <a:rPr dirty="0" sz="2450" spc="85"/>
              <a:t> </a:t>
            </a:r>
            <a:r>
              <a:rPr dirty="0" sz="2450"/>
              <a:t>all</a:t>
            </a:r>
            <a:r>
              <a:rPr dirty="0" sz="2450" spc="75"/>
              <a:t> </a:t>
            </a:r>
            <a:r>
              <a:rPr dirty="0" sz="2450" spc="95"/>
              <a:t>that </a:t>
            </a:r>
            <a:r>
              <a:rPr dirty="0" sz="2450" spc="-10"/>
              <a:t>apply.)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4227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25"/>
              </a:spcBef>
              <a:buAutoNum type="alphaUcPeriod"/>
              <a:tabLst>
                <a:tab pos="387350" algn="l"/>
              </a:tabLst>
            </a:pPr>
            <a:r>
              <a:rPr dirty="0"/>
              <a:t>The</a:t>
            </a:r>
            <a:r>
              <a:rPr dirty="0" spc="210"/>
              <a:t> </a:t>
            </a:r>
            <a:r>
              <a:rPr dirty="0"/>
              <a:t>probability</a:t>
            </a:r>
            <a:r>
              <a:rPr dirty="0" spc="210"/>
              <a:t> </a:t>
            </a:r>
            <a:r>
              <a:rPr dirty="0"/>
              <a:t>of</a:t>
            </a:r>
            <a:r>
              <a:rPr dirty="0" spc="210"/>
              <a:t> </a:t>
            </a:r>
            <a:r>
              <a:rPr dirty="0"/>
              <a:t>finding</a:t>
            </a:r>
            <a:r>
              <a:rPr dirty="0" spc="210"/>
              <a:t> </a:t>
            </a:r>
            <a:r>
              <a:rPr dirty="0"/>
              <a:t>the</a:t>
            </a:r>
            <a:r>
              <a:rPr dirty="0" spc="210"/>
              <a:t> </a:t>
            </a:r>
            <a:r>
              <a:rPr dirty="0"/>
              <a:t>particle</a:t>
            </a:r>
            <a:r>
              <a:rPr dirty="0" spc="210"/>
              <a:t> </a:t>
            </a:r>
            <a:r>
              <a:rPr dirty="0"/>
              <a:t>between</a:t>
            </a:r>
            <a:r>
              <a:rPr dirty="0" spc="210"/>
              <a:t> </a:t>
            </a:r>
            <a:r>
              <a:rPr dirty="0"/>
              <a:t>two</a:t>
            </a:r>
            <a:r>
              <a:rPr dirty="0" spc="210"/>
              <a:t> </a:t>
            </a:r>
            <a:r>
              <a:rPr dirty="0"/>
              <a:t>points</a:t>
            </a:r>
            <a:r>
              <a:rPr dirty="0" spc="215"/>
              <a:t> </a:t>
            </a:r>
            <a:r>
              <a:rPr dirty="0" spc="75" i="1">
                <a:latin typeface="Times New Roman"/>
                <a:cs typeface="Times New Roman"/>
              </a:rPr>
              <a:t>x</a:t>
            </a:r>
            <a:r>
              <a:rPr dirty="0" baseline="-13550" sz="3075" spc="112"/>
              <a:t>1</a:t>
            </a:r>
            <a:endParaRPr baseline="-13550" sz="3075">
              <a:latin typeface="Times New Roman"/>
              <a:cs typeface="Times New Roman"/>
            </a:endParaRPr>
          </a:p>
          <a:p>
            <a:pPr marL="387350">
              <a:lnSpc>
                <a:spcPct val="100000"/>
              </a:lnSpc>
              <a:spcBef>
                <a:spcPts val="50"/>
              </a:spcBef>
            </a:pPr>
            <a:r>
              <a:rPr dirty="0"/>
              <a:t>and</a:t>
            </a:r>
            <a:r>
              <a:rPr dirty="0" spc="240"/>
              <a:t> </a:t>
            </a:r>
            <a:r>
              <a:rPr dirty="0" spc="55" i="1">
                <a:latin typeface="Times New Roman"/>
                <a:cs typeface="Times New Roman"/>
              </a:rPr>
              <a:t>x</a:t>
            </a:r>
            <a:r>
              <a:rPr dirty="0" baseline="-13550" sz="3075" spc="82"/>
              <a:t>2</a:t>
            </a:r>
            <a:r>
              <a:rPr dirty="0" sz="2450" spc="55"/>
              <a:t>.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 startAt="2"/>
              <a:tabLst>
                <a:tab pos="387350" algn="l"/>
              </a:tabLst>
            </a:pPr>
            <a:r>
              <a:rPr dirty="0"/>
              <a:t>The</a:t>
            </a:r>
            <a:r>
              <a:rPr dirty="0" spc="85"/>
              <a:t> </a:t>
            </a:r>
            <a:r>
              <a:rPr dirty="0"/>
              <a:t>probability</a:t>
            </a:r>
            <a:r>
              <a:rPr dirty="0" spc="90"/>
              <a:t> </a:t>
            </a:r>
            <a:r>
              <a:rPr dirty="0"/>
              <a:t>of</a:t>
            </a:r>
            <a:r>
              <a:rPr dirty="0" spc="95"/>
              <a:t> </a:t>
            </a:r>
            <a:r>
              <a:rPr dirty="0" spc="-10"/>
              <a:t>finding</a:t>
            </a:r>
            <a:r>
              <a:rPr dirty="0" spc="90"/>
              <a:t> </a:t>
            </a:r>
            <a:r>
              <a:rPr dirty="0"/>
              <a:t>the</a:t>
            </a:r>
            <a:r>
              <a:rPr dirty="0" spc="90"/>
              <a:t> </a:t>
            </a:r>
            <a:r>
              <a:rPr dirty="0"/>
              <a:t>particle</a:t>
            </a:r>
            <a:r>
              <a:rPr dirty="0" spc="85"/>
              <a:t> </a:t>
            </a:r>
            <a:r>
              <a:rPr dirty="0"/>
              <a:t>with</a:t>
            </a:r>
            <a:r>
              <a:rPr dirty="0" spc="95"/>
              <a:t> </a:t>
            </a:r>
            <a:r>
              <a:rPr dirty="0"/>
              <a:t>energy</a:t>
            </a:r>
            <a:r>
              <a:rPr dirty="0" spc="105"/>
              <a:t> </a:t>
            </a:r>
            <a:r>
              <a:rPr dirty="0" spc="55" i="1">
                <a:latin typeface="Times New Roman"/>
                <a:cs typeface="Times New Roman"/>
              </a:rPr>
              <a:t>E</a:t>
            </a:r>
            <a:r>
              <a:rPr dirty="0" baseline="-13550" sz="3075" spc="82"/>
              <a:t>1</a:t>
            </a:r>
            <a:r>
              <a:rPr dirty="0" sz="2450" spc="55"/>
              <a:t>.</a:t>
            </a:r>
            <a:endParaRPr sz="2450">
              <a:latin typeface="Times New Roman"/>
              <a:cs typeface="Times New Roman"/>
            </a:endParaRPr>
          </a:p>
          <a:p>
            <a:pPr marL="386080" indent="-361950">
              <a:lnSpc>
                <a:spcPct val="100000"/>
              </a:lnSpc>
              <a:spcBef>
                <a:spcPts val="1045"/>
              </a:spcBef>
              <a:buAutoNum type="alphaUcPeriod" startAt="2"/>
              <a:tabLst>
                <a:tab pos="386715" algn="l"/>
              </a:tabLst>
            </a:pPr>
            <a:r>
              <a:rPr dirty="0"/>
              <a:t>The</a:t>
            </a:r>
            <a:r>
              <a:rPr dirty="0" spc="30"/>
              <a:t> </a:t>
            </a:r>
            <a:r>
              <a:rPr dirty="0"/>
              <a:t>particle’s</a:t>
            </a:r>
            <a:r>
              <a:rPr dirty="0" spc="65"/>
              <a:t> </a:t>
            </a:r>
            <a:r>
              <a:rPr dirty="0" spc="-30"/>
              <a:t>wavefunction</a:t>
            </a:r>
            <a:r>
              <a:rPr dirty="0" spc="65"/>
              <a:t> </a:t>
            </a:r>
            <a:r>
              <a:rPr dirty="0" spc="90"/>
              <a:t>Ψ(</a:t>
            </a:r>
            <a:r>
              <a:rPr dirty="0" spc="90" i="1">
                <a:latin typeface="Times New Roman"/>
                <a:cs typeface="Times New Roman"/>
              </a:rPr>
              <a:t>x,</a:t>
            </a:r>
            <a:r>
              <a:rPr dirty="0" spc="-200" i="1">
                <a:latin typeface="Times New Roman"/>
                <a:cs typeface="Times New Roman"/>
              </a:rPr>
              <a:t> </a:t>
            </a:r>
            <a:r>
              <a:rPr dirty="0" spc="55" i="1">
                <a:latin typeface="Times New Roman"/>
                <a:cs typeface="Times New Roman"/>
              </a:rPr>
              <a:t>t</a:t>
            </a:r>
            <a:r>
              <a:rPr dirty="0" spc="55"/>
              <a:t>).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980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5.6.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TIME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EVOLUTION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WAVEFUNCTION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816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225"/>
              <a:t> </a:t>
            </a:r>
            <a:r>
              <a:rPr dirty="0"/>
              <a:t>particle</a:t>
            </a:r>
            <a:r>
              <a:rPr dirty="0" spc="220"/>
              <a:t> </a:t>
            </a:r>
            <a:r>
              <a:rPr dirty="0"/>
              <a:t>is</a:t>
            </a:r>
            <a:r>
              <a:rPr dirty="0" spc="225"/>
              <a:t> </a:t>
            </a:r>
            <a:r>
              <a:rPr dirty="0"/>
              <a:t>in</a:t>
            </a:r>
            <a:r>
              <a:rPr dirty="0" spc="220"/>
              <a:t> </a:t>
            </a:r>
            <a:r>
              <a:rPr dirty="0"/>
              <a:t>an</a:t>
            </a:r>
            <a:r>
              <a:rPr dirty="0" spc="225"/>
              <a:t> </a:t>
            </a:r>
            <a:r>
              <a:rPr dirty="0"/>
              <a:t>energy</a:t>
            </a:r>
            <a:r>
              <a:rPr dirty="0" spc="220"/>
              <a:t> </a:t>
            </a:r>
            <a:r>
              <a:rPr dirty="0"/>
              <a:t>eigenstate</a:t>
            </a:r>
            <a:r>
              <a:rPr dirty="0" spc="225"/>
              <a:t> </a:t>
            </a:r>
            <a:r>
              <a:rPr dirty="0" i="1">
                <a:latin typeface="Times New Roman"/>
                <a:cs typeface="Times New Roman"/>
              </a:rPr>
              <a:t>ψ</a:t>
            </a:r>
            <a:r>
              <a:rPr dirty="0" baseline="-13550" sz="3075"/>
              <a:t>1</a:t>
            </a:r>
            <a:r>
              <a:rPr dirty="0" baseline="-13550" sz="3075" spc="547"/>
              <a:t> </a:t>
            </a:r>
            <a:r>
              <a:rPr dirty="0" sz="2450"/>
              <a:t>with</a:t>
            </a:r>
            <a:r>
              <a:rPr dirty="0" sz="2450" spc="220"/>
              <a:t> </a:t>
            </a:r>
            <a:r>
              <a:rPr dirty="0" sz="2450"/>
              <a:t>energy</a:t>
            </a:r>
            <a:r>
              <a:rPr dirty="0" sz="2450" spc="220"/>
              <a:t> </a:t>
            </a:r>
            <a:r>
              <a:rPr dirty="0" sz="2450" spc="80" i="1">
                <a:latin typeface="Times New Roman"/>
                <a:cs typeface="Times New Roman"/>
              </a:rPr>
              <a:t>E</a:t>
            </a:r>
            <a:r>
              <a:rPr dirty="0" baseline="-13550" sz="3075" spc="120"/>
              <a:t>1</a:t>
            </a:r>
            <a:r>
              <a:rPr dirty="0" sz="2450" spc="80"/>
              <a:t>.</a:t>
            </a:r>
            <a:r>
              <a:rPr dirty="0" sz="2450" spc="45"/>
              <a:t>  </a:t>
            </a:r>
            <a:r>
              <a:rPr dirty="0" sz="2450" spc="-10"/>
              <a:t>Which </a:t>
            </a:r>
            <a:r>
              <a:rPr dirty="0" sz="2450"/>
              <a:t>of</a:t>
            </a:r>
            <a:r>
              <a:rPr dirty="0" sz="2450" spc="85"/>
              <a:t> </a:t>
            </a:r>
            <a:r>
              <a:rPr dirty="0" sz="2450"/>
              <a:t>the</a:t>
            </a:r>
            <a:r>
              <a:rPr dirty="0" sz="2450" spc="80"/>
              <a:t> </a:t>
            </a:r>
            <a:r>
              <a:rPr dirty="0" sz="2450" spc="-60"/>
              <a:t>following</a:t>
            </a:r>
            <a:r>
              <a:rPr dirty="0" sz="2450" spc="80"/>
              <a:t> </a:t>
            </a:r>
            <a:r>
              <a:rPr dirty="0" sz="2450"/>
              <a:t>will</a:t>
            </a:r>
            <a:r>
              <a:rPr dirty="0" sz="2450" spc="85"/>
              <a:t> </a:t>
            </a:r>
            <a:r>
              <a:rPr dirty="0" sz="2450"/>
              <a:t>remain</a:t>
            </a:r>
            <a:r>
              <a:rPr dirty="0" sz="2450" spc="80"/>
              <a:t> </a:t>
            </a:r>
            <a:r>
              <a:rPr dirty="0" sz="2450"/>
              <a:t>constant</a:t>
            </a:r>
            <a:r>
              <a:rPr dirty="0" sz="2450" spc="80"/>
              <a:t> </a:t>
            </a:r>
            <a:r>
              <a:rPr dirty="0" sz="2450"/>
              <a:t>over</a:t>
            </a:r>
            <a:r>
              <a:rPr dirty="0" sz="2450" spc="80"/>
              <a:t> </a:t>
            </a:r>
            <a:r>
              <a:rPr dirty="0" sz="2450"/>
              <a:t>time?</a:t>
            </a:r>
            <a:r>
              <a:rPr dirty="0" sz="2450" spc="365"/>
              <a:t> </a:t>
            </a:r>
            <a:r>
              <a:rPr dirty="0" sz="2450"/>
              <a:t>(Choose</a:t>
            </a:r>
            <a:r>
              <a:rPr dirty="0" sz="2450" spc="85"/>
              <a:t> </a:t>
            </a:r>
            <a:r>
              <a:rPr dirty="0" sz="2450"/>
              <a:t>all</a:t>
            </a:r>
            <a:r>
              <a:rPr dirty="0" sz="2450" spc="75"/>
              <a:t> </a:t>
            </a:r>
            <a:r>
              <a:rPr dirty="0" sz="2450" spc="95"/>
              <a:t>that </a:t>
            </a:r>
            <a:r>
              <a:rPr dirty="0" sz="2450" spc="-10"/>
              <a:t>apply.)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4227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25"/>
              </a:spcBef>
              <a:buAutoNum type="alphaUcPeriod"/>
              <a:tabLst>
                <a:tab pos="387350" algn="l"/>
              </a:tabLst>
            </a:pPr>
            <a:r>
              <a:rPr dirty="0"/>
              <a:t>The</a:t>
            </a:r>
            <a:r>
              <a:rPr dirty="0" spc="210"/>
              <a:t> </a:t>
            </a:r>
            <a:r>
              <a:rPr dirty="0"/>
              <a:t>probability</a:t>
            </a:r>
            <a:r>
              <a:rPr dirty="0" spc="210"/>
              <a:t> </a:t>
            </a:r>
            <a:r>
              <a:rPr dirty="0"/>
              <a:t>of</a:t>
            </a:r>
            <a:r>
              <a:rPr dirty="0" spc="210"/>
              <a:t> </a:t>
            </a:r>
            <a:r>
              <a:rPr dirty="0"/>
              <a:t>finding</a:t>
            </a:r>
            <a:r>
              <a:rPr dirty="0" spc="210"/>
              <a:t> </a:t>
            </a:r>
            <a:r>
              <a:rPr dirty="0"/>
              <a:t>the</a:t>
            </a:r>
            <a:r>
              <a:rPr dirty="0" spc="210"/>
              <a:t> </a:t>
            </a:r>
            <a:r>
              <a:rPr dirty="0"/>
              <a:t>particle</a:t>
            </a:r>
            <a:r>
              <a:rPr dirty="0" spc="210"/>
              <a:t> </a:t>
            </a:r>
            <a:r>
              <a:rPr dirty="0"/>
              <a:t>between</a:t>
            </a:r>
            <a:r>
              <a:rPr dirty="0" spc="210"/>
              <a:t> </a:t>
            </a:r>
            <a:r>
              <a:rPr dirty="0"/>
              <a:t>two</a:t>
            </a:r>
            <a:r>
              <a:rPr dirty="0" spc="210"/>
              <a:t> </a:t>
            </a:r>
            <a:r>
              <a:rPr dirty="0"/>
              <a:t>points</a:t>
            </a:r>
            <a:r>
              <a:rPr dirty="0" spc="215"/>
              <a:t> </a:t>
            </a:r>
            <a:r>
              <a:rPr dirty="0" spc="75" i="1">
                <a:latin typeface="Times New Roman"/>
                <a:cs typeface="Times New Roman"/>
              </a:rPr>
              <a:t>x</a:t>
            </a:r>
            <a:r>
              <a:rPr dirty="0" baseline="-13550" sz="3075" spc="112"/>
              <a:t>1</a:t>
            </a:r>
            <a:endParaRPr baseline="-13550" sz="3075">
              <a:latin typeface="Times New Roman"/>
              <a:cs typeface="Times New Roman"/>
            </a:endParaRPr>
          </a:p>
          <a:p>
            <a:pPr marL="387350">
              <a:lnSpc>
                <a:spcPct val="100000"/>
              </a:lnSpc>
              <a:spcBef>
                <a:spcPts val="50"/>
              </a:spcBef>
            </a:pPr>
            <a:r>
              <a:rPr dirty="0"/>
              <a:t>and</a:t>
            </a:r>
            <a:r>
              <a:rPr dirty="0" spc="240"/>
              <a:t> </a:t>
            </a:r>
            <a:r>
              <a:rPr dirty="0" spc="55" i="1">
                <a:latin typeface="Times New Roman"/>
                <a:cs typeface="Times New Roman"/>
              </a:rPr>
              <a:t>x</a:t>
            </a:r>
            <a:r>
              <a:rPr dirty="0" baseline="-13550" sz="3075" spc="82"/>
              <a:t>2</a:t>
            </a:r>
            <a:r>
              <a:rPr dirty="0" sz="2450" spc="55"/>
              <a:t>.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 startAt="2"/>
              <a:tabLst>
                <a:tab pos="387350" algn="l"/>
              </a:tabLst>
            </a:pPr>
            <a:r>
              <a:rPr dirty="0"/>
              <a:t>The</a:t>
            </a:r>
            <a:r>
              <a:rPr dirty="0" spc="85"/>
              <a:t> </a:t>
            </a:r>
            <a:r>
              <a:rPr dirty="0"/>
              <a:t>probability</a:t>
            </a:r>
            <a:r>
              <a:rPr dirty="0" spc="90"/>
              <a:t> </a:t>
            </a:r>
            <a:r>
              <a:rPr dirty="0"/>
              <a:t>of</a:t>
            </a:r>
            <a:r>
              <a:rPr dirty="0" spc="95"/>
              <a:t> </a:t>
            </a:r>
            <a:r>
              <a:rPr dirty="0" spc="-10"/>
              <a:t>finding</a:t>
            </a:r>
            <a:r>
              <a:rPr dirty="0" spc="90"/>
              <a:t> </a:t>
            </a:r>
            <a:r>
              <a:rPr dirty="0"/>
              <a:t>the</a:t>
            </a:r>
            <a:r>
              <a:rPr dirty="0" spc="90"/>
              <a:t> </a:t>
            </a:r>
            <a:r>
              <a:rPr dirty="0"/>
              <a:t>particle</a:t>
            </a:r>
            <a:r>
              <a:rPr dirty="0" spc="85"/>
              <a:t> </a:t>
            </a:r>
            <a:r>
              <a:rPr dirty="0"/>
              <a:t>with</a:t>
            </a:r>
            <a:r>
              <a:rPr dirty="0" spc="95"/>
              <a:t> </a:t>
            </a:r>
            <a:r>
              <a:rPr dirty="0"/>
              <a:t>energy</a:t>
            </a:r>
            <a:r>
              <a:rPr dirty="0" spc="105"/>
              <a:t> </a:t>
            </a:r>
            <a:r>
              <a:rPr dirty="0" spc="55" i="1">
                <a:latin typeface="Times New Roman"/>
                <a:cs typeface="Times New Roman"/>
              </a:rPr>
              <a:t>E</a:t>
            </a:r>
            <a:r>
              <a:rPr dirty="0" baseline="-13550" sz="3075" spc="82"/>
              <a:t>1</a:t>
            </a:r>
            <a:r>
              <a:rPr dirty="0" sz="2450" spc="55"/>
              <a:t>.</a:t>
            </a:r>
            <a:endParaRPr sz="2450">
              <a:latin typeface="Times New Roman"/>
              <a:cs typeface="Times New Roman"/>
            </a:endParaRPr>
          </a:p>
          <a:p>
            <a:pPr marL="386080" indent="-361950">
              <a:lnSpc>
                <a:spcPct val="100000"/>
              </a:lnSpc>
              <a:spcBef>
                <a:spcPts val="1045"/>
              </a:spcBef>
              <a:buAutoNum type="alphaUcPeriod" startAt="2"/>
              <a:tabLst>
                <a:tab pos="386715" algn="l"/>
              </a:tabLst>
            </a:pPr>
            <a:r>
              <a:rPr dirty="0"/>
              <a:t>The</a:t>
            </a:r>
            <a:r>
              <a:rPr dirty="0" spc="30"/>
              <a:t> </a:t>
            </a:r>
            <a:r>
              <a:rPr dirty="0"/>
              <a:t>particle’s</a:t>
            </a:r>
            <a:r>
              <a:rPr dirty="0" spc="65"/>
              <a:t> </a:t>
            </a:r>
            <a:r>
              <a:rPr dirty="0" spc="-30"/>
              <a:t>wavefunction</a:t>
            </a:r>
            <a:r>
              <a:rPr dirty="0" spc="65"/>
              <a:t> </a:t>
            </a:r>
            <a:r>
              <a:rPr dirty="0" spc="90"/>
              <a:t>Ψ(</a:t>
            </a:r>
            <a:r>
              <a:rPr dirty="0" spc="90" i="1">
                <a:latin typeface="Times New Roman"/>
                <a:cs typeface="Times New Roman"/>
              </a:rPr>
              <a:t>x,</a:t>
            </a:r>
            <a:r>
              <a:rPr dirty="0" spc="-200" i="1">
                <a:latin typeface="Times New Roman"/>
                <a:cs typeface="Times New Roman"/>
              </a:rPr>
              <a:t> </a:t>
            </a:r>
            <a:r>
              <a:rPr dirty="0" spc="55" i="1">
                <a:latin typeface="Times New Roman"/>
                <a:cs typeface="Times New Roman"/>
              </a:rPr>
              <a:t>t</a:t>
            </a:r>
            <a:r>
              <a:rPr dirty="0" spc="55"/>
              <a:t>).</a:t>
            </a:r>
          </a:p>
          <a:p>
            <a:pPr marL="4445">
              <a:lnSpc>
                <a:spcPct val="100000"/>
              </a:lnSpc>
              <a:spcBef>
                <a:spcPts val="1945"/>
              </a:spcBef>
              <a:tabLst>
                <a:tab pos="1614170" algn="l"/>
              </a:tabLst>
            </a:pPr>
            <a:r>
              <a:rPr dirty="0" spc="-10" b="1">
                <a:latin typeface="Georgia"/>
                <a:cs typeface="Georgia"/>
              </a:rPr>
              <a:t>Solution:</a:t>
            </a:r>
            <a:r>
              <a:rPr dirty="0" b="1">
                <a:latin typeface="Georgia"/>
                <a:cs typeface="Georgia"/>
              </a:rPr>
              <a:t>	</a:t>
            </a:r>
            <a:r>
              <a:rPr dirty="0"/>
              <a:t>A,</a:t>
            </a:r>
            <a:r>
              <a:rPr dirty="0" spc="55"/>
              <a:t> </a:t>
            </a:r>
            <a:r>
              <a:rPr dirty="0" spc="-50"/>
              <a:t>B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980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5.6.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TIME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EVOLUTION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WAVEFUNCTION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26005"/>
            <a:ext cx="82816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-110"/>
              <a:t> </a:t>
            </a:r>
            <a:r>
              <a:rPr dirty="0"/>
              <a:t>particle</a:t>
            </a:r>
            <a:r>
              <a:rPr dirty="0" spc="-60"/>
              <a:t> </a:t>
            </a:r>
            <a:r>
              <a:rPr dirty="0" spc="-35"/>
              <a:t>is</a:t>
            </a:r>
            <a:r>
              <a:rPr dirty="0" spc="-65"/>
              <a:t> </a:t>
            </a:r>
            <a:r>
              <a:rPr dirty="0"/>
              <a:t>in</a:t>
            </a:r>
            <a:r>
              <a:rPr dirty="0" spc="-60"/>
              <a:t> </a:t>
            </a:r>
            <a:r>
              <a:rPr dirty="0"/>
              <a:t>a</a:t>
            </a:r>
            <a:r>
              <a:rPr dirty="0" spc="-55"/>
              <a:t> </a:t>
            </a:r>
            <a:r>
              <a:rPr dirty="0"/>
              <a:t>superposition</a:t>
            </a:r>
            <a:r>
              <a:rPr dirty="0" spc="-60"/>
              <a:t> </a:t>
            </a:r>
            <a:r>
              <a:rPr dirty="0" spc="-140"/>
              <a:t>of</a:t>
            </a:r>
            <a:r>
              <a:rPr dirty="0" spc="-10"/>
              <a:t> </a:t>
            </a:r>
            <a:r>
              <a:rPr dirty="0"/>
              <a:t>three</a:t>
            </a:r>
            <a:r>
              <a:rPr dirty="0" spc="-60"/>
              <a:t> </a:t>
            </a:r>
            <a:r>
              <a:rPr dirty="0" spc="-25"/>
              <a:t>energy</a:t>
            </a:r>
            <a:r>
              <a:rPr dirty="0" spc="-55"/>
              <a:t> </a:t>
            </a:r>
            <a:r>
              <a:rPr dirty="0"/>
              <a:t>eigenstates:</a:t>
            </a:r>
            <a:r>
              <a:rPr dirty="0" spc="275"/>
              <a:t> </a:t>
            </a:r>
            <a:r>
              <a:rPr dirty="0" spc="130" i="1">
                <a:latin typeface="Times New Roman"/>
                <a:cs typeface="Times New Roman"/>
              </a:rPr>
              <a:t>ψ</a:t>
            </a:r>
            <a:r>
              <a:rPr dirty="0" spc="130"/>
              <a:t>(</a:t>
            </a:r>
            <a:r>
              <a:rPr dirty="0" spc="130" i="1">
                <a:latin typeface="Times New Roman"/>
                <a:cs typeface="Times New Roman"/>
              </a:rPr>
              <a:t>x</a:t>
            </a:r>
            <a:r>
              <a:rPr dirty="0" spc="130"/>
              <a:t>)</a:t>
            </a:r>
            <a:r>
              <a:rPr dirty="0" spc="70"/>
              <a:t> </a:t>
            </a:r>
            <a:r>
              <a:rPr dirty="0" spc="335"/>
              <a:t>= </a:t>
            </a:r>
            <a:r>
              <a:rPr dirty="0" spc="120" i="1">
                <a:latin typeface="Times New Roman"/>
                <a:cs typeface="Times New Roman"/>
              </a:rPr>
              <a:t>Aψ</a:t>
            </a:r>
            <a:r>
              <a:rPr dirty="0" baseline="-13550" sz="3075" spc="179"/>
              <a:t>1</a:t>
            </a:r>
            <a:r>
              <a:rPr dirty="0" sz="2450" spc="120"/>
              <a:t>(</a:t>
            </a:r>
            <a:r>
              <a:rPr dirty="0" sz="2450" spc="120" i="1">
                <a:latin typeface="Times New Roman"/>
                <a:cs typeface="Times New Roman"/>
              </a:rPr>
              <a:t>x</a:t>
            </a:r>
            <a:r>
              <a:rPr dirty="0" sz="2450" spc="120"/>
              <a:t>)</a:t>
            </a:r>
            <a:r>
              <a:rPr dirty="0" sz="2450" spc="-110"/>
              <a:t> </a:t>
            </a:r>
            <a:r>
              <a:rPr dirty="0" sz="2450" spc="385"/>
              <a:t>+</a:t>
            </a:r>
            <a:r>
              <a:rPr dirty="0" sz="2450" spc="-95"/>
              <a:t> </a:t>
            </a:r>
            <a:r>
              <a:rPr dirty="0" sz="2450" spc="140" i="1">
                <a:latin typeface="Times New Roman"/>
                <a:cs typeface="Times New Roman"/>
              </a:rPr>
              <a:t>Bψ</a:t>
            </a:r>
            <a:r>
              <a:rPr dirty="0" baseline="-13550" sz="3075" spc="209"/>
              <a:t>2</a:t>
            </a:r>
            <a:r>
              <a:rPr dirty="0" sz="2450" spc="140"/>
              <a:t>(</a:t>
            </a:r>
            <a:r>
              <a:rPr dirty="0" sz="2450" spc="140" i="1">
                <a:latin typeface="Times New Roman"/>
                <a:cs typeface="Times New Roman"/>
              </a:rPr>
              <a:t>x</a:t>
            </a:r>
            <a:r>
              <a:rPr dirty="0" sz="2450" spc="140"/>
              <a:t>)</a:t>
            </a:r>
            <a:r>
              <a:rPr dirty="0" sz="2450" spc="-100"/>
              <a:t> </a:t>
            </a:r>
            <a:r>
              <a:rPr dirty="0" sz="2450" spc="385"/>
              <a:t>+</a:t>
            </a:r>
            <a:r>
              <a:rPr dirty="0" sz="2450" spc="-95"/>
              <a:t> </a:t>
            </a:r>
            <a:r>
              <a:rPr dirty="0" sz="2450" spc="95" i="1">
                <a:latin typeface="Times New Roman"/>
                <a:cs typeface="Times New Roman"/>
              </a:rPr>
              <a:t>Cψ</a:t>
            </a:r>
            <a:r>
              <a:rPr dirty="0" baseline="-13550" sz="3075" spc="142"/>
              <a:t>3</a:t>
            </a:r>
            <a:r>
              <a:rPr dirty="0" sz="2450" spc="95"/>
              <a:t>(</a:t>
            </a:r>
            <a:r>
              <a:rPr dirty="0" sz="2450" spc="95" i="1">
                <a:latin typeface="Times New Roman"/>
                <a:cs typeface="Times New Roman"/>
              </a:rPr>
              <a:t>x</a:t>
            </a:r>
            <a:r>
              <a:rPr dirty="0" sz="2450" spc="95"/>
              <a:t>).</a:t>
            </a:r>
            <a:r>
              <a:rPr dirty="0" sz="2450" spc="365"/>
              <a:t> </a:t>
            </a:r>
            <a:r>
              <a:rPr dirty="0" sz="2450"/>
              <a:t>Which</a:t>
            </a:r>
            <a:r>
              <a:rPr dirty="0" sz="2450" spc="90"/>
              <a:t> </a:t>
            </a:r>
            <a:r>
              <a:rPr dirty="0" sz="2450"/>
              <a:t>of</a:t>
            </a:r>
            <a:r>
              <a:rPr dirty="0" sz="2450" spc="90"/>
              <a:t> </a:t>
            </a:r>
            <a:r>
              <a:rPr dirty="0" sz="2450"/>
              <a:t>the</a:t>
            </a:r>
            <a:r>
              <a:rPr dirty="0" sz="2450" spc="90"/>
              <a:t> </a:t>
            </a:r>
            <a:r>
              <a:rPr dirty="0" sz="2450" spc="-60"/>
              <a:t>following</a:t>
            </a:r>
            <a:r>
              <a:rPr dirty="0" sz="2450" spc="90"/>
              <a:t> </a:t>
            </a:r>
            <a:r>
              <a:rPr dirty="0" sz="2450"/>
              <a:t>will</a:t>
            </a:r>
            <a:r>
              <a:rPr dirty="0" sz="2450" spc="90"/>
              <a:t> </a:t>
            </a:r>
            <a:r>
              <a:rPr dirty="0" sz="2450" spc="-10"/>
              <a:t>remain </a:t>
            </a:r>
            <a:r>
              <a:rPr dirty="0" sz="2450"/>
              <a:t>constant</a:t>
            </a:r>
            <a:r>
              <a:rPr dirty="0" sz="2450" spc="95"/>
              <a:t> </a:t>
            </a:r>
            <a:r>
              <a:rPr dirty="0" sz="2450" spc="-10"/>
              <a:t>over</a:t>
            </a:r>
            <a:r>
              <a:rPr dirty="0" sz="2450" spc="95"/>
              <a:t> </a:t>
            </a:r>
            <a:r>
              <a:rPr dirty="0" sz="2450"/>
              <a:t>time?</a:t>
            </a:r>
            <a:r>
              <a:rPr dirty="0" sz="2450" spc="340"/>
              <a:t> </a:t>
            </a:r>
            <a:r>
              <a:rPr dirty="0" sz="2450"/>
              <a:t>(Choose</a:t>
            </a:r>
            <a:r>
              <a:rPr dirty="0" sz="2450" spc="95"/>
              <a:t> </a:t>
            </a:r>
            <a:r>
              <a:rPr dirty="0" sz="2450"/>
              <a:t>all</a:t>
            </a:r>
            <a:r>
              <a:rPr dirty="0" sz="2450" spc="95"/>
              <a:t> </a:t>
            </a:r>
            <a:r>
              <a:rPr dirty="0" sz="2450" spc="114"/>
              <a:t>that</a:t>
            </a:r>
            <a:r>
              <a:rPr dirty="0" sz="2450" spc="95"/>
              <a:t> </a:t>
            </a:r>
            <a:r>
              <a:rPr dirty="0" sz="2450" spc="-10"/>
              <a:t>apply.)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61436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25"/>
              </a:spcBef>
              <a:buAutoNum type="alphaUcPeriod"/>
              <a:tabLst>
                <a:tab pos="387350" algn="l"/>
              </a:tabLst>
            </a:pPr>
            <a:r>
              <a:rPr dirty="0"/>
              <a:t>The</a:t>
            </a:r>
            <a:r>
              <a:rPr dirty="0" spc="210"/>
              <a:t> </a:t>
            </a:r>
            <a:r>
              <a:rPr dirty="0"/>
              <a:t>probability</a:t>
            </a:r>
            <a:r>
              <a:rPr dirty="0" spc="210"/>
              <a:t> </a:t>
            </a:r>
            <a:r>
              <a:rPr dirty="0"/>
              <a:t>of</a:t>
            </a:r>
            <a:r>
              <a:rPr dirty="0" spc="210"/>
              <a:t> </a:t>
            </a:r>
            <a:r>
              <a:rPr dirty="0"/>
              <a:t>finding</a:t>
            </a:r>
            <a:r>
              <a:rPr dirty="0" spc="210"/>
              <a:t> </a:t>
            </a:r>
            <a:r>
              <a:rPr dirty="0"/>
              <a:t>the</a:t>
            </a:r>
            <a:r>
              <a:rPr dirty="0" spc="210"/>
              <a:t> </a:t>
            </a:r>
            <a:r>
              <a:rPr dirty="0"/>
              <a:t>particle</a:t>
            </a:r>
            <a:r>
              <a:rPr dirty="0" spc="210"/>
              <a:t> </a:t>
            </a:r>
            <a:r>
              <a:rPr dirty="0"/>
              <a:t>between</a:t>
            </a:r>
            <a:r>
              <a:rPr dirty="0" spc="210"/>
              <a:t> </a:t>
            </a:r>
            <a:r>
              <a:rPr dirty="0"/>
              <a:t>two</a:t>
            </a:r>
            <a:r>
              <a:rPr dirty="0" spc="210"/>
              <a:t> </a:t>
            </a:r>
            <a:r>
              <a:rPr dirty="0"/>
              <a:t>points</a:t>
            </a:r>
            <a:r>
              <a:rPr dirty="0" spc="215"/>
              <a:t> </a:t>
            </a:r>
            <a:r>
              <a:rPr dirty="0" spc="75" i="1">
                <a:latin typeface="Times New Roman"/>
                <a:cs typeface="Times New Roman"/>
              </a:rPr>
              <a:t>x</a:t>
            </a:r>
            <a:r>
              <a:rPr dirty="0" baseline="-13550" sz="3075" spc="112"/>
              <a:t>1</a:t>
            </a:r>
            <a:endParaRPr baseline="-13550" sz="3075">
              <a:latin typeface="Times New Roman"/>
              <a:cs typeface="Times New Roman"/>
            </a:endParaRPr>
          </a:p>
          <a:p>
            <a:pPr marL="387350">
              <a:lnSpc>
                <a:spcPct val="100000"/>
              </a:lnSpc>
              <a:spcBef>
                <a:spcPts val="50"/>
              </a:spcBef>
            </a:pPr>
            <a:r>
              <a:rPr dirty="0"/>
              <a:t>and</a:t>
            </a:r>
            <a:r>
              <a:rPr dirty="0" spc="240"/>
              <a:t> </a:t>
            </a:r>
            <a:r>
              <a:rPr dirty="0" spc="55" i="1">
                <a:latin typeface="Times New Roman"/>
                <a:cs typeface="Times New Roman"/>
              </a:rPr>
              <a:t>x</a:t>
            </a:r>
            <a:r>
              <a:rPr dirty="0" baseline="-13550" sz="3075" spc="82"/>
              <a:t>2</a:t>
            </a:r>
            <a:r>
              <a:rPr dirty="0" sz="2450" spc="55"/>
              <a:t>.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 startAt="2"/>
              <a:tabLst>
                <a:tab pos="387350" algn="l"/>
              </a:tabLst>
            </a:pPr>
            <a:r>
              <a:rPr dirty="0"/>
              <a:t>The</a:t>
            </a:r>
            <a:r>
              <a:rPr dirty="0" spc="85"/>
              <a:t> </a:t>
            </a:r>
            <a:r>
              <a:rPr dirty="0"/>
              <a:t>probability</a:t>
            </a:r>
            <a:r>
              <a:rPr dirty="0" spc="90"/>
              <a:t> </a:t>
            </a:r>
            <a:r>
              <a:rPr dirty="0"/>
              <a:t>of</a:t>
            </a:r>
            <a:r>
              <a:rPr dirty="0" spc="95"/>
              <a:t> </a:t>
            </a:r>
            <a:r>
              <a:rPr dirty="0" spc="-10"/>
              <a:t>finding</a:t>
            </a:r>
            <a:r>
              <a:rPr dirty="0" spc="90"/>
              <a:t> </a:t>
            </a:r>
            <a:r>
              <a:rPr dirty="0"/>
              <a:t>the</a:t>
            </a:r>
            <a:r>
              <a:rPr dirty="0" spc="90"/>
              <a:t> </a:t>
            </a:r>
            <a:r>
              <a:rPr dirty="0"/>
              <a:t>particle</a:t>
            </a:r>
            <a:r>
              <a:rPr dirty="0" spc="85"/>
              <a:t> </a:t>
            </a:r>
            <a:r>
              <a:rPr dirty="0"/>
              <a:t>with</a:t>
            </a:r>
            <a:r>
              <a:rPr dirty="0" spc="95"/>
              <a:t> </a:t>
            </a:r>
            <a:r>
              <a:rPr dirty="0"/>
              <a:t>energy</a:t>
            </a:r>
            <a:r>
              <a:rPr dirty="0" spc="105"/>
              <a:t> </a:t>
            </a:r>
            <a:r>
              <a:rPr dirty="0" spc="55" i="1">
                <a:latin typeface="Times New Roman"/>
                <a:cs typeface="Times New Roman"/>
              </a:rPr>
              <a:t>E</a:t>
            </a:r>
            <a:r>
              <a:rPr dirty="0" baseline="-13550" sz="3075" spc="82"/>
              <a:t>1</a:t>
            </a:r>
            <a:r>
              <a:rPr dirty="0" sz="2450" spc="55"/>
              <a:t>.</a:t>
            </a:r>
            <a:endParaRPr sz="2450">
              <a:latin typeface="Times New Roman"/>
              <a:cs typeface="Times New Roman"/>
            </a:endParaRPr>
          </a:p>
          <a:p>
            <a:pPr marL="386080" indent="-361950">
              <a:lnSpc>
                <a:spcPct val="100000"/>
              </a:lnSpc>
              <a:spcBef>
                <a:spcPts val="1045"/>
              </a:spcBef>
              <a:buAutoNum type="alphaUcPeriod" startAt="2"/>
              <a:tabLst>
                <a:tab pos="386715" algn="l"/>
              </a:tabLst>
            </a:pPr>
            <a:r>
              <a:rPr dirty="0"/>
              <a:t>The</a:t>
            </a:r>
            <a:r>
              <a:rPr dirty="0" spc="25"/>
              <a:t> </a:t>
            </a:r>
            <a:r>
              <a:rPr dirty="0"/>
              <a:t>particle’s</a:t>
            </a:r>
            <a:r>
              <a:rPr dirty="0" spc="60"/>
              <a:t> </a:t>
            </a:r>
            <a:r>
              <a:rPr dirty="0" spc="-30"/>
              <a:t>wavefunction</a:t>
            </a:r>
            <a:r>
              <a:rPr dirty="0" spc="60"/>
              <a:t> </a:t>
            </a:r>
            <a:r>
              <a:rPr dirty="0" spc="90"/>
              <a:t>Ψ(</a:t>
            </a:r>
            <a:r>
              <a:rPr dirty="0" spc="90" i="1">
                <a:latin typeface="Times New Roman"/>
                <a:cs typeface="Times New Roman"/>
              </a:rPr>
              <a:t>x,</a:t>
            </a:r>
            <a:r>
              <a:rPr dirty="0" spc="-200" i="1">
                <a:latin typeface="Times New Roman"/>
                <a:cs typeface="Times New Roman"/>
              </a:rPr>
              <a:t> </a:t>
            </a:r>
            <a:r>
              <a:rPr dirty="0" spc="55" i="1">
                <a:latin typeface="Times New Roman"/>
                <a:cs typeface="Times New Roman"/>
              </a:rPr>
              <a:t>t</a:t>
            </a:r>
            <a:r>
              <a:rPr dirty="0" spc="55"/>
              <a:t>).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7758" y="878291"/>
            <a:ext cx="8267700" cy="37407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23495">
              <a:lnSpc>
                <a:spcPct val="100000"/>
              </a:lnSpc>
              <a:spcBef>
                <a:spcPts val="95"/>
              </a:spcBef>
              <a:tabLst>
                <a:tab pos="534924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5.1.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FORCE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POTENTIAL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ENERGY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23495" marR="6350">
              <a:lnSpc>
                <a:spcPct val="106700"/>
              </a:lnSpc>
            </a:pPr>
            <a:r>
              <a:rPr dirty="0" sz="1400" spc="50">
                <a:latin typeface="Times New Roman"/>
                <a:cs typeface="Times New Roman"/>
              </a:rPr>
              <a:t>An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object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moving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35">
                <a:latin typeface="Times New Roman"/>
                <a:cs typeface="Times New Roman"/>
              </a:rPr>
              <a:t>in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potential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field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shaped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like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65" i="1">
                <a:latin typeface="Times New Roman"/>
                <a:cs typeface="Times New Roman"/>
              </a:rPr>
              <a:t>U</a:t>
            </a:r>
            <a:r>
              <a:rPr dirty="0" sz="1400" spc="-204" i="1">
                <a:latin typeface="Times New Roman"/>
                <a:cs typeface="Times New Roman"/>
              </a:rPr>
              <a:t> </a:t>
            </a:r>
            <a:r>
              <a:rPr dirty="0" sz="1400" spc="105">
                <a:latin typeface="Times New Roman"/>
                <a:cs typeface="Times New Roman"/>
              </a:rPr>
              <a:t>(</a:t>
            </a:r>
            <a:r>
              <a:rPr dirty="0" sz="1400" spc="105" i="1">
                <a:latin typeface="Times New Roman"/>
                <a:cs typeface="Times New Roman"/>
              </a:rPr>
              <a:t>x</a:t>
            </a:r>
            <a:r>
              <a:rPr dirty="0" sz="1400" spc="105">
                <a:latin typeface="Times New Roman"/>
                <a:cs typeface="Times New Roman"/>
              </a:rPr>
              <a:t>)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25">
                <a:latin typeface="Times New Roman"/>
                <a:cs typeface="Times New Roman"/>
              </a:rPr>
              <a:t>sin</a:t>
            </a:r>
            <a:r>
              <a:rPr dirty="0" sz="1400" spc="-114">
                <a:latin typeface="Times New Roman"/>
                <a:cs typeface="Times New Roman"/>
              </a:rPr>
              <a:t> </a:t>
            </a:r>
            <a:r>
              <a:rPr dirty="0" sz="1400" spc="100" i="1">
                <a:latin typeface="Times New Roman"/>
                <a:cs typeface="Times New Roman"/>
              </a:rPr>
              <a:t>x</a:t>
            </a:r>
            <a:r>
              <a:rPr dirty="0" sz="1400" spc="100">
                <a:latin typeface="Times New Roman"/>
                <a:cs typeface="Times New Roman"/>
              </a:rPr>
              <a:t>,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starting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at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40">
                <a:latin typeface="Times New Roman"/>
                <a:cs typeface="Times New Roman"/>
              </a:rPr>
              <a:t>position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80" i="1">
                <a:latin typeface="Times New Roman"/>
                <a:cs typeface="Times New Roman"/>
              </a:rPr>
              <a:t>x</a:t>
            </a:r>
            <a:r>
              <a:rPr dirty="0" sz="1400" spc="80">
                <a:latin typeface="Times New Roman"/>
                <a:cs typeface="Times New Roman"/>
              </a:rPr>
              <a:t>(0)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3</a:t>
            </a:r>
            <a:r>
              <a:rPr dirty="0" sz="1400" spc="95" i="1">
                <a:latin typeface="Times New Roman"/>
                <a:cs typeface="Times New Roman"/>
              </a:rPr>
              <a:t>π/</a:t>
            </a:r>
            <a:r>
              <a:rPr dirty="0" sz="1400" spc="95">
                <a:latin typeface="Times New Roman"/>
                <a:cs typeface="Times New Roman"/>
              </a:rPr>
              <a:t>2.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40">
                <a:latin typeface="Times New Roman"/>
                <a:cs typeface="Times New Roman"/>
              </a:rPr>
              <a:t>Which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of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following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will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-75" b="0" i="1">
                <a:latin typeface="Bookman Old Style"/>
                <a:cs typeface="Bookman Old Style"/>
              </a:rPr>
              <a:t>definitely</a:t>
            </a:r>
            <a:r>
              <a:rPr dirty="0" sz="1400" spc="80" b="0" i="1">
                <a:latin typeface="Bookman Old Style"/>
                <a:cs typeface="Bookman Old Style"/>
              </a:rPr>
              <a:t> </a:t>
            </a:r>
            <a:r>
              <a:rPr dirty="0" sz="1400" spc="-45" b="0" i="1">
                <a:latin typeface="Bookman Old Style"/>
                <a:cs typeface="Bookman Old Style"/>
              </a:rPr>
              <a:t>not</a:t>
            </a:r>
            <a:r>
              <a:rPr dirty="0" sz="1400" spc="80" b="0" i="1">
                <a:latin typeface="Bookman Old Style"/>
                <a:cs typeface="Bookman Old Style"/>
              </a:rPr>
              <a:t> </a:t>
            </a:r>
            <a:r>
              <a:rPr dirty="0" sz="1400" spc="-114" b="0" i="1">
                <a:latin typeface="Bookman Old Style"/>
                <a:cs typeface="Bookman Old Style"/>
              </a:rPr>
              <a:t>happen,</a:t>
            </a:r>
            <a:r>
              <a:rPr dirty="0" sz="1400" spc="45" b="0" i="1">
                <a:latin typeface="Bookman Old Style"/>
                <a:cs typeface="Bookman Old Style"/>
              </a:rPr>
              <a:t> </a:t>
            </a:r>
            <a:r>
              <a:rPr dirty="0" sz="1400" spc="35">
                <a:latin typeface="Times New Roman"/>
                <a:cs typeface="Times New Roman"/>
              </a:rPr>
              <a:t>no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85">
                <a:latin typeface="Times New Roman"/>
                <a:cs typeface="Times New Roman"/>
              </a:rPr>
              <a:t>matter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what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object’s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40">
                <a:latin typeface="Times New Roman"/>
                <a:cs typeface="Times New Roman"/>
              </a:rPr>
              <a:t>initial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velocity?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 spc="35">
                <a:latin typeface="Times New Roman"/>
                <a:cs typeface="Times New Roman"/>
              </a:rPr>
              <a:t>(Choose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35">
                <a:latin typeface="Times New Roman"/>
                <a:cs typeface="Times New Roman"/>
              </a:rPr>
              <a:t>one.)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400">
              <a:latin typeface="Times New Roman"/>
              <a:cs typeface="Times New Roman"/>
            </a:endParaRPr>
          </a:p>
          <a:p>
            <a:pPr marL="394970" indent="-257175">
              <a:lnSpc>
                <a:spcPct val="100000"/>
              </a:lnSpc>
              <a:buAutoNum type="alphaUcPeriod"/>
              <a:tabLst>
                <a:tab pos="394970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object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will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come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rest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at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165" i="1">
                <a:latin typeface="Times New Roman"/>
                <a:cs typeface="Times New Roman"/>
              </a:rPr>
              <a:t>x</a:t>
            </a:r>
            <a:r>
              <a:rPr dirty="0" sz="1400" spc="50" i="1">
                <a:latin typeface="Times New Roman"/>
                <a:cs typeface="Times New Roman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150">
                <a:latin typeface="Cambria"/>
                <a:cs typeface="Cambria"/>
              </a:rPr>
              <a:t>−</a:t>
            </a:r>
            <a:r>
              <a:rPr dirty="0" sz="1400" spc="150" i="1">
                <a:latin typeface="Times New Roman"/>
                <a:cs typeface="Times New Roman"/>
              </a:rPr>
              <a:t>π/</a:t>
            </a:r>
            <a:r>
              <a:rPr dirty="0" sz="1400" spc="150">
                <a:latin typeface="Times New Roman"/>
                <a:cs typeface="Times New Roman"/>
              </a:rPr>
              <a:t>2.</a:t>
            </a:r>
            <a:endParaRPr sz="1400">
              <a:latin typeface="Times New Roman"/>
              <a:cs typeface="Times New Roman"/>
            </a:endParaRPr>
          </a:p>
          <a:p>
            <a:pPr marL="394335" indent="-249554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394335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object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will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remain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at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rest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at </a:t>
            </a:r>
            <a:r>
              <a:rPr dirty="0" sz="1400" spc="165" i="1">
                <a:latin typeface="Times New Roman"/>
                <a:cs typeface="Times New Roman"/>
              </a:rPr>
              <a:t>x</a:t>
            </a:r>
            <a:r>
              <a:rPr dirty="0" sz="1400" spc="45" i="1">
                <a:latin typeface="Times New Roman"/>
                <a:cs typeface="Times New Roman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3</a:t>
            </a:r>
            <a:r>
              <a:rPr dirty="0" sz="1400" spc="75" i="1">
                <a:latin typeface="Times New Roman"/>
                <a:cs typeface="Times New Roman"/>
              </a:rPr>
              <a:t>π/</a:t>
            </a:r>
            <a:r>
              <a:rPr dirty="0" sz="1400" spc="75">
                <a:latin typeface="Times New Roman"/>
                <a:cs typeface="Times New Roman"/>
              </a:rPr>
              <a:t>2.</a:t>
            </a:r>
            <a:endParaRPr sz="1400">
              <a:latin typeface="Times New Roman"/>
              <a:cs typeface="Times New Roman"/>
            </a:endParaRPr>
          </a:p>
          <a:p>
            <a:pPr marL="394335" indent="-25209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394335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object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will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oscillate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forever.</a:t>
            </a:r>
            <a:endParaRPr sz="1400">
              <a:latin typeface="Times New Roman"/>
              <a:cs typeface="Times New Roman"/>
            </a:endParaRPr>
          </a:p>
          <a:p>
            <a:pPr marL="394970" indent="-259715">
              <a:lnSpc>
                <a:spcPct val="100000"/>
              </a:lnSpc>
              <a:spcBef>
                <a:spcPts val="1105"/>
              </a:spcBef>
              <a:buAutoNum type="alphaUcPeriod"/>
              <a:tabLst>
                <a:tab pos="394970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object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will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move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leftward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forever.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85"/>
              </a:spcBef>
            </a:pPr>
            <a:endParaRPr sz="1400">
              <a:latin typeface="Times New Roman"/>
              <a:cs typeface="Times New Roman"/>
            </a:endParaRPr>
          </a:p>
          <a:p>
            <a:pPr algn="just" marL="23495" marR="5080" indent="-11430">
              <a:lnSpc>
                <a:spcPct val="106700"/>
              </a:lnSpc>
            </a:pPr>
            <a:r>
              <a:rPr dirty="0" sz="1400" b="1">
                <a:latin typeface="Georgia"/>
                <a:cs typeface="Georgia"/>
              </a:rPr>
              <a:t>Solution:</a:t>
            </a:r>
            <a:r>
              <a:rPr dirty="0" sz="1400" spc="300" b="1">
                <a:latin typeface="Georgia"/>
                <a:cs typeface="Georgia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A.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object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starting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at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minimum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potential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energy.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object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starts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with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zero </a:t>
            </a:r>
            <a:r>
              <a:rPr dirty="0" sz="1400">
                <a:latin typeface="Times New Roman"/>
                <a:cs typeface="Times New Roman"/>
              </a:rPr>
              <a:t>velocity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it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will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remain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at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165" i="1">
                <a:latin typeface="Times New Roman"/>
                <a:cs typeface="Times New Roman"/>
              </a:rPr>
              <a:t>x</a:t>
            </a:r>
            <a:r>
              <a:rPr dirty="0" sz="1400" spc="225" i="1">
                <a:latin typeface="Times New Roman"/>
                <a:cs typeface="Times New Roman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3</a:t>
            </a:r>
            <a:r>
              <a:rPr dirty="0" sz="1400" spc="95" i="1">
                <a:latin typeface="Times New Roman"/>
                <a:cs typeface="Times New Roman"/>
              </a:rPr>
              <a:t>π/</a:t>
            </a:r>
            <a:r>
              <a:rPr dirty="0" sz="1400" spc="95">
                <a:latin typeface="Times New Roman"/>
                <a:cs typeface="Times New Roman"/>
              </a:rPr>
              <a:t>2.</a:t>
            </a:r>
            <a:r>
              <a:rPr dirty="0" sz="1400" spc="114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it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starts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with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nonzero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velocity,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 spc="100">
                <a:latin typeface="Times New Roman"/>
                <a:cs typeface="Times New Roman"/>
              </a:rPr>
              <a:t>but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not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enough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get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out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valley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it’s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in,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then it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will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oscillate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forever.</a:t>
            </a:r>
            <a:r>
              <a:rPr dirty="0" sz="1400" spc="3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it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starts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moving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leftward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fast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enough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get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over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40">
                <a:latin typeface="Times New Roman"/>
                <a:cs typeface="Times New Roman"/>
              </a:rPr>
              <a:t>maximum, </a:t>
            </a:r>
            <a:r>
              <a:rPr dirty="0" sz="1400" spc="75">
                <a:latin typeface="Times New Roman"/>
                <a:cs typeface="Times New Roman"/>
              </a:rPr>
              <a:t>it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will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keep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moving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leftward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forever.</a:t>
            </a:r>
            <a:r>
              <a:rPr dirty="0" sz="1400" spc="100">
                <a:latin typeface="Times New Roman"/>
                <a:cs typeface="Times New Roman"/>
              </a:rPr>
              <a:t>  </a:t>
            </a:r>
            <a:r>
              <a:rPr dirty="0" sz="1400" spc="90">
                <a:latin typeface="Times New Roman"/>
                <a:cs typeface="Times New Roman"/>
              </a:rPr>
              <a:t>But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move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at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all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it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will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need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initial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kinetic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energy,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it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will </a:t>
            </a:r>
            <a:r>
              <a:rPr dirty="0" sz="1400">
                <a:latin typeface="Times New Roman"/>
                <a:cs typeface="Times New Roman"/>
              </a:rPr>
              <a:t>reach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165" i="1">
                <a:latin typeface="Times New Roman"/>
                <a:cs typeface="Times New Roman"/>
              </a:rPr>
              <a:t>x</a:t>
            </a:r>
            <a:r>
              <a:rPr dirty="0" sz="1400" spc="95" i="1">
                <a:latin typeface="Times New Roman"/>
                <a:cs typeface="Times New Roman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195">
                <a:latin typeface="Cambria"/>
                <a:cs typeface="Cambria"/>
              </a:rPr>
              <a:t>−</a:t>
            </a:r>
            <a:r>
              <a:rPr dirty="0" sz="1400" spc="195" i="1">
                <a:latin typeface="Times New Roman"/>
                <a:cs typeface="Times New Roman"/>
              </a:rPr>
              <a:t>π/</a:t>
            </a:r>
            <a:r>
              <a:rPr dirty="0" sz="1400" spc="195">
                <a:latin typeface="Times New Roman"/>
                <a:cs typeface="Times New Roman"/>
              </a:rPr>
              <a:t>2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with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same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kinetic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energy,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it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will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keep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moving.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980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5.6.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TIME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EVOLUTION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WAVEFUNCTION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26005"/>
            <a:ext cx="82816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-110"/>
              <a:t> </a:t>
            </a:r>
            <a:r>
              <a:rPr dirty="0"/>
              <a:t>particle</a:t>
            </a:r>
            <a:r>
              <a:rPr dirty="0" spc="-60"/>
              <a:t> </a:t>
            </a:r>
            <a:r>
              <a:rPr dirty="0" spc="-35"/>
              <a:t>is</a:t>
            </a:r>
            <a:r>
              <a:rPr dirty="0" spc="-65"/>
              <a:t> </a:t>
            </a:r>
            <a:r>
              <a:rPr dirty="0"/>
              <a:t>in</a:t>
            </a:r>
            <a:r>
              <a:rPr dirty="0" spc="-60"/>
              <a:t> </a:t>
            </a:r>
            <a:r>
              <a:rPr dirty="0"/>
              <a:t>a</a:t>
            </a:r>
            <a:r>
              <a:rPr dirty="0" spc="-55"/>
              <a:t> </a:t>
            </a:r>
            <a:r>
              <a:rPr dirty="0"/>
              <a:t>superposition</a:t>
            </a:r>
            <a:r>
              <a:rPr dirty="0" spc="-60"/>
              <a:t> </a:t>
            </a:r>
            <a:r>
              <a:rPr dirty="0" spc="-140"/>
              <a:t>of</a:t>
            </a:r>
            <a:r>
              <a:rPr dirty="0" spc="-10"/>
              <a:t> </a:t>
            </a:r>
            <a:r>
              <a:rPr dirty="0"/>
              <a:t>three</a:t>
            </a:r>
            <a:r>
              <a:rPr dirty="0" spc="-60"/>
              <a:t> </a:t>
            </a:r>
            <a:r>
              <a:rPr dirty="0" spc="-25"/>
              <a:t>energy</a:t>
            </a:r>
            <a:r>
              <a:rPr dirty="0" spc="-55"/>
              <a:t> </a:t>
            </a:r>
            <a:r>
              <a:rPr dirty="0"/>
              <a:t>eigenstates:</a:t>
            </a:r>
            <a:r>
              <a:rPr dirty="0" spc="275"/>
              <a:t> </a:t>
            </a:r>
            <a:r>
              <a:rPr dirty="0" spc="130" i="1">
                <a:latin typeface="Times New Roman"/>
                <a:cs typeface="Times New Roman"/>
              </a:rPr>
              <a:t>ψ</a:t>
            </a:r>
            <a:r>
              <a:rPr dirty="0" spc="130"/>
              <a:t>(</a:t>
            </a:r>
            <a:r>
              <a:rPr dirty="0" spc="130" i="1">
                <a:latin typeface="Times New Roman"/>
                <a:cs typeface="Times New Roman"/>
              </a:rPr>
              <a:t>x</a:t>
            </a:r>
            <a:r>
              <a:rPr dirty="0" spc="130"/>
              <a:t>)</a:t>
            </a:r>
            <a:r>
              <a:rPr dirty="0" spc="70"/>
              <a:t> </a:t>
            </a:r>
            <a:r>
              <a:rPr dirty="0" spc="335"/>
              <a:t>= </a:t>
            </a:r>
            <a:r>
              <a:rPr dirty="0" spc="120" i="1">
                <a:latin typeface="Times New Roman"/>
                <a:cs typeface="Times New Roman"/>
              </a:rPr>
              <a:t>Aψ</a:t>
            </a:r>
            <a:r>
              <a:rPr dirty="0" baseline="-13550" sz="3075" spc="179"/>
              <a:t>1</a:t>
            </a:r>
            <a:r>
              <a:rPr dirty="0" sz="2450" spc="120"/>
              <a:t>(</a:t>
            </a:r>
            <a:r>
              <a:rPr dirty="0" sz="2450" spc="120" i="1">
                <a:latin typeface="Times New Roman"/>
                <a:cs typeface="Times New Roman"/>
              </a:rPr>
              <a:t>x</a:t>
            </a:r>
            <a:r>
              <a:rPr dirty="0" sz="2450" spc="120"/>
              <a:t>)</a:t>
            </a:r>
            <a:r>
              <a:rPr dirty="0" sz="2450" spc="-110"/>
              <a:t> </a:t>
            </a:r>
            <a:r>
              <a:rPr dirty="0" sz="2450" spc="385"/>
              <a:t>+</a:t>
            </a:r>
            <a:r>
              <a:rPr dirty="0" sz="2450" spc="-95"/>
              <a:t> </a:t>
            </a:r>
            <a:r>
              <a:rPr dirty="0" sz="2450" spc="140" i="1">
                <a:latin typeface="Times New Roman"/>
                <a:cs typeface="Times New Roman"/>
              </a:rPr>
              <a:t>Bψ</a:t>
            </a:r>
            <a:r>
              <a:rPr dirty="0" baseline="-13550" sz="3075" spc="209"/>
              <a:t>2</a:t>
            </a:r>
            <a:r>
              <a:rPr dirty="0" sz="2450" spc="140"/>
              <a:t>(</a:t>
            </a:r>
            <a:r>
              <a:rPr dirty="0" sz="2450" spc="140" i="1">
                <a:latin typeface="Times New Roman"/>
                <a:cs typeface="Times New Roman"/>
              </a:rPr>
              <a:t>x</a:t>
            </a:r>
            <a:r>
              <a:rPr dirty="0" sz="2450" spc="140"/>
              <a:t>)</a:t>
            </a:r>
            <a:r>
              <a:rPr dirty="0" sz="2450" spc="-100"/>
              <a:t> </a:t>
            </a:r>
            <a:r>
              <a:rPr dirty="0" sz="2450" spc="385"/>
              <a:t>+</a:t>
            </a:r>
            <a:r>
              <a:rPr dirty="0" sz="2450" spc="-95"/>
              <a:t> </a:t>
            </a:r>
            <a:r>
              <a:rPr dirty="0" sz="2450" spc="95" i="1">
                <a:latin typeface="Times New Roman"/>
                <a:cs typeface="Times New Roman"/>
              </a:rPr>
              <a:t>Cψ</a:t>
            </a:r>
            <a:r>
              <a:rPr dirty="0" baseline="-13550" sz="3075" spc="142"/>
              <a:t>3</a:t>
            </a:r>
            <a:r>
              <a:rPr dirty="0" sz="2450" spc="95"/>
              <a:t>(</a:t>
            </a:r>
            <a:r>
              <a:rPr dirty="0" sz="2450" spc="95" i="1">
                <a:latin typeface="Times New Roman"/>
                <a:cs typeface="Times New Roman"/>
              </a:rPr>
              <a:t>x</a:t>
            </a:r>
            <a:r>
              <a:rPr dirty="0" sz="2450" spc="95"/>
              <a:t>).</a:t>
            </a:r>
            <a:r>
              <a:rPr dirty="0" sz="2450" spc="365"/>
              <a:t> </a:t>
            </a:r>
            <a:r>
              <a:rPr dirty="0" sz="2450"/>
              <a:t>Which</a:t>
            </a:r>
            <a:r>
              <a:rPr dirty="0" sz="2450" spc="90"/>
              <a:t> </a:t>
            </a:r>
            <a:r>
              <a:rPr dirty="0" sz="2450"/>
              <a:t>of</a:t>
            </a:r>
            <a:r>
              <a:rPr dirty="0" sz="2450" spc="90"/>
              <a:t> </a:t>
            </a:r>
            <a:r>
              <a:rPr dirty="0" sz="2450"/>
              <a:t>the</a:t>
            </a:r>
            <a:r>
              <a:rPr dirty="0" sz="2450" spc="90"/>
              <a:t> </a:t>
            </a:r>
            <a:r>
              <a:rPr dirty="0" sz="2450" spc="-60"/>
              <a:t>following</a:t>
            </a:r>
            <a:r>
              <a:rPr dirty="0" sz="2450" spc="90"/>
              <a:t> </a:t>
            </a:r>
            <a:r>
              <a:rPr dirty="0" sz="2450"/>
              <a:t>will</a:t>
            </a:r>
            <a:r>
              <a:rPr dirty="0" sz="2450" spc="90"/>
              <a:t> </a:t>
            </a:r>
            <a:r>
              <a:rPr dirty="0" sz="2450" spc="-10"/>
              <a:t>remain </a:t>
            </a:r>
            <a:r>
              <a:rPr dirty="0" sz="2450"/>
              <a:t>constant</a:t>
            </a:r>
            <a:r>
              <a:rPr dirty="0" sz="2450" spc="95"/>
              <a:t> </a:t>
            </a:r>
            <a:r>
              <a:rPr dirty="0" sz="2450" spc="-10"/>
              <a:t>over</a:t>
            </a:r>
            <a:r>
              <a:rPr dirty="0" sz="2450" spc="95"/>
              <a:t> </a:t>
            </a:r>
            <a:r>
              <a:rPr dirty="0" sz="2450"/>
              <a:t>time?</a:t>
            </a:r>
            <a:r>
              <a:rPr dirty="0" sz="2450" spc="340"/>
              <a:t> </a:t>
            </a:r>
            <a:r>
              <a:rPr dirty="0" sz="2450"/>
              <a:t>(Choose</a:t>
            </a:r>
            <a:r>
              <a:rPr dirty="0" sz="2450" spc="95"/>
              <a:t> </a:t>
            </a:r>
            <a:r>
              <a:rPr dirty="0" sz="2450"/>
              <a:t>all</a:t>
            </a:r>
            <a:r>
              <a:rPr dirty="0" sz="2450" spc="95"/>
              <a:t> </a:t>
            </a:r>
            <a:r>
              <a:rPr dirty="0" sz="2450" spc="114"/>
              <a:t>that</a:t>
            </a:r>
            <a:r>
              <a:rPr dirty="0" sz="2450" spc="95"/>
              <a:t> </a:t>
            </a:r>
            <a:r>
              <a:rPr dirty="0" sz="2450" spc="-10"/>
              <a:t>apply.)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61436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25"/>
              </a:spcBef>
              <a:buAutoNum type="alphaUcPeriod"/>
              <a:tabLst>
                <a:tab pos="386715" algn="l"/>
              </a:tabLst>
            </a:pPr>
            <a:r>
              <a:rPr dirty="0"/>
              <a:t>The</a:t>
            </a:r>
            <a:r>
              <a:rPr dirty="0" spc="210"/>
              <a:t> </a:t>
            </a:r>
            <a:r>
              <a:rPr dirty="0"/>
              <a:t>probability</a:t>
            </a:r>
            <a:r>
              <a:rPr dirty="0" spc="210"/>
              <a:t> </a:t>
            </a:r>
            <a:r>
              <a:rPr dirty="0"/>
              <a:t>of</a:t>
            </a:r>
            <a:r>
              <a:rPr dirty="0" spc="210"/>
              <a:t> </a:t>
            </a:r>
            <a:r>
              <a:rPr dirty="0"/>
              <a:t>finding</a:t>
            </a:r>
            <a:r>
              <a:rPr dirty="0" spc="210"/>
              <a:t> </a:t>
            </a:r>
            <a:r>
              <a:rPr dirty="0"/>
              <a:t>the</a:t>
            </a:r>
            <a:r>
              <a:rPr dirty="0" spc="210"/>
              <a:t> </a:t>
            </a:r>
            <a:r>
              <a:rPr dirty="0"/>
              <a:t>particle</a:t>
            </a:r>
            <a:r>
              <a:rPr dirty="0" spc="210"/>
              <a:t> </a:t>
            </a:r>
            <a:r>
              <a:rPr dirty="0"/>
              <a:t>between</a:t>
            </a:r>
            <a:r>
              <a:rPr dirty="0" spc="210"/>
              <a:t> </a:t>
            </a:r>
            <a:r>
              <a:rPr dirty="0"/>
              <a:t>two</a:t>
            </a:r>
            <a:r>
              <a:rPr dirty="0" spc="210"/>
              <a:t> </a:t>
            </a:r>
            <a:r>
              <a:rPr dirty="0"/>
              <a:t>points</a:t>
            </a:r>
            <a:r>
              <a:rPr dirty="0" spc="215"/>
              <a:t> </a:t>
            </a:r>
            <a:r>
              <a:rPr dirty="0" spc="75" i="1">
                <a:latin typeface="Times New Roman"/>
                <a:cs typeface="Times New Roman"/>
              </a:rPr>
              <a:t>x</a:t>
            </a:r>
            <a:r>
              <a:rPr dirty="0" baseline="-13550" sz="3075" spc="112"/>
              <a:t>1</a:t>
            </a:r>
            <a:endParaRPr baseline="-13550" sz="3075">
              <a:latin typeface="Times New Roman"/>
              <a:cs typeface="Times New Roman"/>
            </a:endParaRPr>
          </a:p>
          <a:p>
            <a:pPr marL="387350">
              <a:lnSpc>
                <a:spcPct val="100000"/>
              </a:lnSpc>
              <a:spcBef>
                <a:spcPts val="50"/>
              </a:spcBef>
            </a:pPr>
            <a:r>
              <a:rPr dirty="0"/>
              <a:t>and</a:t>
            </a:r>
            <a:r>
              <a:rPr dirty="0" spc="240"/>
              <a:t> </a:t>
            </a:r>
            <a:r>
              <a:rPr dirty="0" spc="55" i="1">
                <a:latin typeface="Times New Roman"/>
                <a:cs typeface="Times New Roman"/>
              </a:rPr>
              <a:t>x</a:t>
            </a:r>
            <a:r>
              <a:rPr dirty="0" baseline="-13550" sz="3075" spc="82"/>
              <a:t>2</a:t>
            </a:r>
            <a:r>
              <a:rPr dirty="0" sz="2450" spc="55"/>
              <a:t>.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 startAt="2"/>
              <a:tabLst>
                <a:tab pos="386715" algn="l"/>
              </a:tabLst>
            </a:pPr>
            <a:r>
              <a:rPr dirty="0"/>
              <a:t>The</a:t>
            </a:r>
            <a:r>
              <a:rPr dirty="0" spc="85"/>
              <a:t> </a:t>
            </a:r>
            <a:r>
              <a:rPr dirty="0"/>
              <a:t>probability</a:t>
            </a:r>
            <a:r>
              <a:rPr dirty="0" spc="90"/>
              <a:t> </a:t>
            </a:r>
            <a:r>
              <a:rPr dirty="0"/>
              <a:t>of</a:t>
            </a:r>
            <a:r>
              <a:rPr dirty="0" spc="95"/>
              <a:t> </a:t>
            </a:r>
            <a:r>
              <a:rPr dirty="0" spc="-10"/>
              <a:t>finding</a:t>
            </a:r>
            <a:r>
              <a:rPr dirty="0" spc="90"/>
              <a:t> </a:t>
            </a:r>
            <a:r>
              <a:rPr dirty="0"/>
              <a:t>the</a:t>
            </a:r>
            <a:r>
              <a:rPr dirty="0" spc="90"/>
              <a:t> </a:t>
            </a:r>
            <a:r>
              <a:rPr dirty="0"/>
              <a:t>particle</a:t>
            </a:r>
            <a:r>
              <a:rPr dirty="0" spc="85"/>
              <a:t> </a:t>
            </a:r>
            <a:r>
              <a:rPr dirty="0"/>
              <a:t>with</a:t>
            </a:r>
            <a:r>
              <a:rPr dirty="0" spc="95"/>
              <a:t> </a:t>
            </a:r>
            <a:r>
              <a:rPr dirty="0"/>
              <a:t>energy</a:t>
            </a:r>
            <a:r>
              <a:rPr dirty="0" spc="105"/>
              <a:t> </a:t>
            </a:r>
            <a:r>
              <a:rPr dirty="0" spc="55" i="1">
                <a:latin typeface="Times New Roman"/>
                <a:cs typeface="Times New Roman"/>
              </a:rPr>
              <a:t>E</a:t>
            </a:r>
            <a:r>
              <a:rPr dirty="0" baseline="-13550" sz="3075" spc="82"/>
              <a:t>1</a:t>
            </a:r>
            <a:r>
              <a:rPr dirty="0" sz="2450" spc="55"/>
              <a:t>.</a:t>
            </a:r>
            <a:endParaRPr sz="2450">
              <a:latin typeface="Times New Roman"/>
              <a:cs typeface="Times New Roman"/>
            </a:endParaRPr>
          </a:p>
          <a:p>
            <a:pPr marL="386080" indent="-361950">
              <a:lnSpc>
                <a:spcPct val="100000"/>
              </a:lnSpc>
              <a:spcBef>
                <a:spcPts val="1045"/>
              </a:spcBef>
              <a:buAutoNum type="alphaUcPeriod" startAt="2"/>
              <a:tabLst>
                <a:tab pos="386080" algn="l"/>
              </a:tabLst>
            </a:pPr>
            <a:r>
              <a:rPr dirty="0"/>
              <a:t>The</a:t>
            </a:r>
            <a:r>
              <a:rPr dirty="0" spc="25"/>
              <a:t> </a:t>
            </a:r>
            <a:r>
              <a:rPr dirty="0"/>
              <a:t>particle’s</a:t>
            </a:r>
            <a:r>
              <a:rPr dirty="0" spc="60"/>
              <a:t> </a:t>
            </a:r>
            <a:r>
              <a:rPr dirty="0" spc="-30"/>
              <a:t>wavefunction</a:t>
            </a:r>
            <a:r>
              <a:rPr dirty="0" spc="60"/>
              <a:t> </a:t>
            </a:r>
            <a:r>
              <a:rPr dirty="0" spc="90"/>
              <a:t>Ψ(</a:t>
            </a:r>
            <a:r>
              <a:rPr dirty="0" spc="90" i="1">
                <a:latin typeface="Times New Roman"/>
                <a:cs typeface="Times New Roman"/>
              </a:rPr>
              <a:t>x,</a:t>
            </a:r>
            <a:r>
              <a:rPr dirty="0" spc="-200" i="1">
                <a:latin typeface="Times New Roman"/>
                <a:cs typeface="Times New Roman"/>
              </a:rPr>
              <a:t> </a:t>
            </a:r>
            <a:r>
              <a:rPr dirty="0" spc="55" i="1">
                <a:latin typeface="Times New Roman"/>
                <a:cs typeface="Times New Roman"/>
              </a:rPr>
              <a:t>t</a:t>
            </a:r>
            <a:r>
              <a:rPr dirty="0" spc="55"/>
              <a:t>).</a:t>
            </a:r>
          </a:p>
          <a:p>
            <a:pPr marL="5080">
              <a:lnSpc>
                <a:spcPct val="100000"/>
              </a:lnSpc>
              <a:spcBef>
                <a:spcPts val="1945"/>
              </a:spcBef>
              <a:tabLst>
                <a:tab pos="1613535" algn="l"/>
              </a:tabLst>
            </a:pPr>
            <a:r>
              <a:rPr dirty="0" spc="-10" b="1">
                <a:latin typeface="Georgia"/>
                <a:cs typeface="Georgia"/>
              </a:rPr>
              <a:t>Solution:</a:t>
            </a:r>
            <a:r>
              <a:rPr dirty="0" b="1">
                <a:latin typeface="Georgia"/>
                <a:cs typeface="Georgia"/>
              </a:rPr>
              <a:t>	</a:t>
            </a:r>
            <a:r>
              <a:rPr dirty="0" spc="-50"/>
              <a:t>B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980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5.6.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TIME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EVOLUTION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WAVEFUNCTION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90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220"/>
              <a:t> </a:t>
            </a:r>
            <a:r>
              <a:rPr dirty="0"/>
              <a:t>particle</a:t>
            </a:r>
            <a:r>
              <a:rPr dirty="0" spc="235"/>
              <a:t> </a:t>
            </a:r>
            <a:r>
              <a:rPr dirty="0"/>
              <a:t>is</a:t>
            </a:r>
            <a:r>
              <a:rPr dirty="0" spc="225"/>
              <a:t> </a:t>
            </a:r>
            <a:r>
              <a:rPr dirty="0"/>
              <a:t>in</a:t>
            </a:r>
            <a:r>
              <a:rPr dirty="0" spc="235"/>
              <a:t> </a:t>
            </a:r>
            <a:r>
              <a:rPr dirty="0"/>
              <a:t>a</a:t>
            </a:r>
            <a:r>
              <a:rPr dirty="0" spc="229"/>
              <a:t> </a:t>
            </a:r>
            <a:r>
              <a:rPr dirty="0" spc="50"/>
              <a:t>state</a:t>
            </a:r>
            <a:r>
              <a:rPr dirty="0" spc="229"/>
              <a:t> </a:t>
            </a:r>
            <a:r>
              <a:rPr dirty="0" spc="114"/>
              <a:t>that</a:t>
            </a:r>
            <a:r>
              <a:rPr dirty="0" spc="229"/>
              <a:t> </a:t>
            </a:r>
            <a:r>
              <a:rPr dirty="0"/>
              <a:t>is</a:t>
            </a:r>
            <a:r>
              <a:rPr dirty="0" spc="229"/>
              <a:t> </a:t>
            </a:r>
            <a:r>
              <a:rPr dirty="0"/>
              <a:t>neither</a:t>
            </a:r>
            <a:r>
              <a:rPr dirty="0" spc="229"/>
              <a:t> </a:t>
            </a:r>
            <a:r>
              <a:rPr dirty="0"/>
              <a:t>a</a:t>
            </a:r>
            <a:r>
              <a:rPr dirty="0" spc="235"/>
              <a:t> </a:t>
            </a:r>
            <a:r>
              <a:rPr dirty="0"/>
              <a:t>single</a:t>
            </a:r>
            <a:r>
              <a:rPr dirty="0" spc="225"/>
              <a:t> </a:t>
            </a:r>
            <a:r>
              <a:rPr dirty="0"/>
              <a:t>energy</a:t>
            </a:r>
            <a:r>
              <a:rPr dirty="0" spc="235"/>
              <a:t> </a:t>
            </a:r>
            <a:r>
              <a:rPr dirty="0" spc="-10"/>
              <a:t>eigenstate </a:t>
            </a:r>
            <a:r>
              <a:rPr dirty="0"/>
              <a:t>nor</a:t>
            </a:r>
            <a:r>
              <a:rPr dirty="0" spc="85"/>
              <a:t> </a:t>
            </a:r>
            <a:r>
              <a:rPr dirty="0"/>
              <a:t>a</a:t>
            </a:r>
            <a:r>
              <a:rPr dirty="0" spc="85"/>
              <a:t> </a:t>
            </a:r>
            <a:r>
              <a:rPr dirty="0"/>
              <a:t>superposition</a:t>
            </a:r>
            <a:r>
              <a:rPr dirty="0" spc="90"/>
              <a:t> </a:t>
            </a:r>
            <a:r>
              <a:rPr dirty="0"/>
              <a:t>of</a:t>
            </a:r>
            <a:r>
              <a:rPr dirty="0" spc="90"/>
              <a:t> </a:t>
            </a:r>
            <a:r>
              <a:rPr dirty="0"/>
              <a:t>energy</a:t>
            </a:r>
            <a:r>
              <a:rPr dirty="0" spc="90"/>
              <a:t> </a:t>
            </a:r>
            <a:r>
              <a:rPr dirty="0"/>
              <a:t>eigenstates.</a:t>
            </a:r>
            <a:r>
              <a:rPr dirty="0" spc="360"/>
              <a:t> </a:t>
            </a:r>
            <a:r>
              <a:rPr dirty="0"/>
              <a:t>Which</a:t>
            </a:r>
            <a:r>
              <a:rPr dirty="0" spc="90"/>
              <a:t> </a:t>
            </a:r>
            <a:r>
              <a:rPr dirty="0"/>
              <a:t>of</a:t>
            </a:r>
            <a:r>
              <a:rPr dirty="0" spc="90"/>
              <a:t> </a:t>
            </a:r>
            <a:r>
              <a:rPr dirty="0"/>
              <a:t>the</a:t>
            </a:r>
            <a:r>
              <a:rPr dirty="0" spc="85"/>
              <a:t> </a:t>
            </a:r>
            <a:r>
              <a:rPr dirty="0" spc="-55"/>
              <a:t>following </a:t>
            </a:r>
            <a:r>
              <a:rPr dirty="0" spc="-20"/>
              <a:t>will</a:t>
            </a:r>
            <a:r>
              <a:rPr dirty="0" spc="80"/>
              <a:t> </a:t>
            </a:r>
            <a:r>
              <a:rPr dirty="0"/>
              <a:t>remain</a:t>
            </a:r>
            <a:r>
              <a:rPr dirty="0" spc="80"/>
              <a:t> </a:t>
            </a:r>
            <a:r>
              <a:rPr dirty="0"/>
              <a:t>constant</a:t>
            </a:r>
            <a:r>
              <a:rPr dirty="0" spc="80"/>
              <a:t> </a:t>
            </a:r>
            <a:r>
              <a:rPr dirty="0" spc="-10"/>
              <a:t>over</a:t>
            </a:r>
            <a:r>
              <a:rPr dirty="0" spc="75"/>
              <a:t> </a:t>
            </a:r>
            <a:r>
              <a:rPr dirty="0"/>
              <a:t>time?</a:t>
            </a:r>
            <a:r>
              <a:rPr dirty="0" spc="320"/>
              <a:t> </a:t>
            </a:r>
            <a:r>
              <a:rPr dirty="0"/>
              <a:t>(Choose</a:t>
            </a:r>
            <a:r>
              <a:rPr dirty="0" spc="80"/>
              <a:t> </a:t>
            </a:r>
            <a:r>
              <a:rPr dirty="0"/>
              <a:t>all</a:t>
            </a:r>
            <a:r>
              <a:rPr dirty="0" spc="75"/>
              <a:t> </a:t>
            </a:r>
            <a:r>
              <a:rPr dirty="0" spc="114"/>
              <a:t>that</a:t>
            </a:r>
            <a:r>
              <a:rPr dirty="0" spc="80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4227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25"/>
              </a:spcBef>
              <a:buAutoNum type="alphaUcPeriod"/>
              <a:tabLst>
                <a:tab pos="386715" algn="l"/>
              </a:tabLst>
            </a:pPr>
            <a:r>
              <a:rPr dirty="0"/>
              <a:t>The</a:t>
            </a:r>
            <a:r>
              <a:rPr dirty="0" spc="210"/>
              <a:t> </a:t>
            </a:r>
            <a:r>
              <a:rPr dirty="0"/>
              <a:t>probability</a:t>
            </a:r>
            <a:r>
              <a:rPr dirty="0" spc="210"/>
              <a:t> </a:t>
            </a:r>
            <a:r>
              <a:rPr dirty="0"/>
              <a:t>of</a:t>
            </a:r>
            <a:r>
              <a:rPr dirty="0" spc="210"/>
              <a:t> </a:t>
            </a:r>
            <a:r>
              <a:rPr dirty="0"/>
              <a:t>finding</a:t>
            </a:r>
            <a:r>
              <a:rPr dirty="0" spc="210"/>
              <a:t> </a:t>
            </a:r>
            <a:r>
              <a:rPr dirty="0"/>
              <a:t>the</a:t>
            </a:r>
            <a:r>
              <a:rPr dirty="0" spc="210"/>
              <a:t> </a:t>
            </a:r>
            <a:r>
              <a:rPr dirty="0"/>
              <a:t>particle</a:t>
            </a:r>
            <a:r>
              <a:rPr dirty="0" spc="210"/>
              <a:t> </a:t>
            </a:r>
            <a:r>
              <a:rPr dirty="0"/>
              <a:t>between</a:t>
            </a:r>
            <a:r>
              <a:rPr dirty="0" spc="210"/>
              <a:t> </a:t>
            </a:r>
            <a:r>
              <a:rPr dirty="0"/>
              <a:t>two</a:t>
            </a:r>
            <a:r>
              <a:rPr dirty="0" spc="210"/>
              <a:t> </a:t>
            </a:r>
            <a:r>
              <a:rPr dirty="0"/>
              <a:t>points</a:t>
            </a:r>
            <a:r>
              <a:rPr dirty="0" spc="215"/>
              <a:t> </a:t>
            </a:r>
            <a:r>
              <a:rPr dirty="0" spc="75" i="1">
                <a:latin typeface="Times New Roman"/>
                <a:cs typeface="Times New Roman"/>
              </a:rPr>
              <a:t>x</a:t>
            </a:r>
            <a:r>
              <a:rPr dirty="0" baseline="-13550" sz="3075" spc="112"/>
              <a:t>1</a:t>
            </a:r>
            <a:endParaRPr baseline="-13550" sz="3075">
              <a:latin typeface="Times New Roman"/>
              <a:cs typeface="Times New Roman"/>
            </a:endParaRPr>
          </a:p>
          <a:p>
            <a:pPr marL="387985">
              <a:lnSpc>
                <a:spcPct val="100000"/>
              </a:lnSpc>
              <a:spcBef>
                <a:spcPts val="50"/>
              </a:spcBef>
            </a:pPr>
            <a:r>
              <a:rPr dirty="0"/>
              <a:t>and</a:t>
            </a:r>
            <a:r>
              <a:rPr dirty="0" spc="240"/>
              <a:t> </a:t>
            </a:r>
            <a:r>
              <a:rPr dirty="0" spc="55" i="1">
                <a:latin typeface="Times New Roman"/>
                <a:cs typeface="Times New Roman"/>
              </a:rPr>
              <a:t>x</a:t>
            </a:r>
            <a:r>
              <a:rPr dirty="0" baseline="-13550" sz="3075" spc="82"/>
              <a:t>2</a:t>
            </a:r>
            <a:r>
              <a:rPr dirty="0" sz="2450" spc="55"/>
              <a:t>.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 startAt="2"/>
              <a:tabLst>
                <a:tab pos="386715" algn="l"/>
              </a:tabLst>
            </a:pPr>
            <a:r>
              <a:rPr dirty="0"/>
              <a:t>The</a:t>
            </a:r>
            <a:r>
              <a:rPr dirty="0" spc="85"/>
              <a:t> </a:t>
            </a:r>
            <a:r>
              <a:rPr dirty="0"/>
              <a:t>probability</a:t>
            </a:r>
            <a:r>
              <a:rPr dirty="0" spc="90"/>
              <a:t> </a:t>
            </a:r>
            <a:r>
              <a:rPr dirty="0"/>
              <a:t>of</a:t>
            </a:r>
            <a:r>
              <a:rPr dirty="0" spc="95"/>
              <a:t> </a:t>
            </a:r>
            <a:r>
              <a:rPr dirty="0" spc="-10"/>
              <a:t>finding</a:t>
            </a:r>
            <a:r>
              <a:rPr dirty="0" spc="90"/>
              <a:t> </a:t>
            </a:r>
            <a:r>
              <a:rPr dirty="0"/>
              <a:t>the</a:t>
            </a:r>
            <a:r>
              <a:rPr dirty="0" spc="90"/>
              <a:t> </a:t>
            </a:r>
            <a:r>
              <a:rPr dirty="0"/>
              <a:t>particle</a:t>
            </a:r>
            <a:r>
              <a:rPr dirty="0" spc="85"/>
              <a:t> </a:t>
            </a:r>
            <a:r>
              <a:rPr dirty="0"/>
              <a:t>with</a:t>
            </a:r>
            <a:r>
              <a:rPr dirty="0" spc="95"/>
              <a:t> </a:t>
            </a:r>
            <a:r>
              <a:rPr dirty="0"/>
              <a:t>energy</a:t>
            </a:r>
            <a:r>
              <a:rPr dirty="0" spc="105"/>
              <a:t> </a:t>
            </a:r>
            <a:r>
              <a:rPr dirty="0" spc="55" i="1">
                <a:latin typeface="Times New Roman"/>
                <a:cs typeface="Times New Roman"/>
              </a:rPr>
              <a:t>E</a:t>
            </a:r>
            <a:r>
              <a:rPr dirty="0" baseline="-13550" sz="3075" spc="82"/>
              <a:t>1</a:t>
            </a:r>
            <a:r>
              <a:rPr dirty="0" sz="2450" spc="55"/>
              <a:t>.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 startAt="2"/>
              <a:tabLst>
                <a:tab pos="386715" algn="l"/>
              </a:tabLst>
            </a:pPr>
            <a:r>
              <a:rPr dirty="0"/>
              <a:t>The</a:t>
            </a:r>
            <a:r>
              <a:rPr dirty="0" spc="30"/>
              <a:t> </a:t>
            </a:r>
            <a:r>
              <a:rPr dirty="0"/>
              <a:t>particle’s</a:t>
            </a:r>
            <a:r>
              <a:rPr dirty="0" spc="65"/>
              <a:t> </a:t>
            </a:r>
            <a:r>
              <a:rPr dirty="0" spc="-30"/>
              <a:t>wavefunction</a:t>
            </a:r>
            <a:r>
              <a:rPr dirty="0" spc="65"/>
              <a:t> </a:t>
            </a:r>
            <a:r>
              <a:rPr dirty="0" spc="90"/>
              <a:t>Ψ(</a:t>
            </a:r>
            <a:r>
              <a:rPr dirty="0" spc="90" i="1">
                <a:latin typeface="Times New Roman"/>
                <a:cs typeface="Times New Roman"/>
              </a:rPr>
              <a:t>x,</a:t>
            </a:r>
            <a:r>
              <a:rPr dirty="0" spc="-200" i="1">
                <a:latin typeface="Times New Roman"/>
                <a:cs typeface="Times New Roman"/>
              </a:rPr>
              <a:t> </a:t>
            </a:r>
            <a:r>
              <a:rPr dirty="0" spc="55" i="1">
                <a:latin typeface="Times New Roman"/>
                <a:cs typeface="Times New Roman"/>
              </a:rPr>
              <a:t>t</a:t>
            </a:r>
            <a:r>
              <a:rPr dirty="0" spc="55"/>
              <a:t>).</a:t>
            </a: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 startAt="2"/>
              <a:tabLst>
                <a:tab pos="386715" algn="l"/>
              </a:tabLst>
            </a:pPr>
            <a:r>
              <a:rPr dirty="0"/>
              <a:t>This</a:t>
            </a:r>
            <a:r>
              <a:rPr dirty="0" spc="70"/>
              <a:t> </a:t>
            </a:r>
            <a:r>
              <a:rPr dirty="0"/>
              <a:t>question</a:t>
            </a:r>
            <a:r>
              <a:rPr dirty="0" spc="75"/>
              <a:t> </a:t>
            </a:r>
            <a:r>
              <a:rPr dirty="0"/>
              <a:t>is</a:t>
            </a:r>
            <a:r>
              <a:rPr dirty="0" spc="80"/>
              <a:t> </a:t>
            </a:r>
            <a:r>
              <a:rPr dirty="0" spc="-10"/>
              <a:t>invalid</a:t>
            </a:r>
            <a:r>
              <a:rPr dirty="0" spc="75"/>
              <a:t> </a:t>
            </a:r>
            <a:r>
              <a:rPr dirty="0"/>
              <a:t>because</a:t>
            </a:r>
            <a:r>
              <a:rPr dirty="0" spc="80"/>
              <a:t> </a:t>
            </a:r>
            <a:r>
              <a:rPr dirty="0"/>
              <a:t>such</a:t>
            </a:r>
            <a:r>
              <a:rPr dirty="0" spc="75"/>
              <a:t> </a:t>
            </a:r>
            <a:r>
              <a:rPr dirty="0"/>
              <a:t>a</a:t>
            </a:r>
            <a:r>
              <a:rPr dirty="0" spc="80"/>
              <a:t> </a:t>
            </a:r>
            <a:r>
              <a:rPr dirty="0" spc="50"/>
              <a:t>state</a:t>
            </a:r>
            <a:r>
              <a:rPr dirty="0" spc="75"/>
              <a:t> </a:t>
            </a:r>
            <a:r>
              <a:rPr dirty="0"/>
              <a:t>cannot</a:t>
            </a:r>
            <a:r>
              <a:rPr dirty="0" spc="75"/>
              <a:t> </a:t>
            </a:r>
            <a:r>
              <a:rPr dirty="0" spc="-10"/>
              <a:t>happen.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980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5.6.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TIME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EVOLUTION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WAVEFUNCTION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90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220"/>
              <a:t> </a:t>
            </a:r>
            <a:r>
              <a:rPr dirty="0"/>
              <a:t>particle</a:t>
            </a:r>
            <a:r>
              <a:rPr dirty="0" spc="235"/>
              <a:t> </a:t>
            </a:r>
            <a:r>
              <a:rPr dirty="0"/>
              <a:t>is</a:t>
            </a:r>
            <a:r>
              <a:rPr dirty="0" spc="225"/>
              <a:t> </a:t>
            </a:r>
            <a:r>
              <a:rPr dirty="0"/>
              <a:t>in</a:t>
            </a:r>
            <a:r>
              <a:rPr dirty="0" spc="235"/>
              <a:t> </a:t>
            </a:r>
            <a:r>
              <a:rPr dirty="0"/>
              <a:t>a</a:t>
            </a:r>
            <a:r>
              <a:rPr dirty="0" spc="229"/>
              <a:t> </a:t>
            </a:r>
            <a:r>
              <a:rPr dirty="0" spc="50"/>
              <a:t>state</a:t>
            </a:r>
            <a:r>
              <a:rPr dirty="0" spc="229"/>
              <a:t> </a:t>
            </a:r>
            <a:r>
              <a:rPr dirty="0" spc="114"/>
              <a:t>that</a:t>
            </a:r>
            <a:r>
              <a:rPr dirty="0" spc="229"/>
              <a:t> </a:t>
            </a:r>
            <a:r>
              <a:rPr dirty="0"/>
              <a:t>is</a:t>
            </a:r>
            <a:r>
              <a:rPr dirty="0" spc="229"/>
              <a:t> </a:t>
            </a:r>
            <a:r>
              <a:rPr dirty="0"/>
              <a:t>neither</a:t>
            </a:r>
            <a:r>
              <a:rPr dirty="0" spc="229"/>
              <a:t> </a:t>
            </a:r>
            <a:r>
              <a:rPr dirty="0"/>
              <a:t>a</a:t>
            </a:r>
            <a:r>
              <a:rPr dirty="0" spc="235"/>
              <a:t> </a:t>
            </a:r>
            <a:r>
              <a:rPr dirty="0"/>
              <a:t>single</a:t>
            </a:r>
            <a:r>
              <a:rPr dirty="0" spc="225"/>
              <a:t> </a:t>
            </a:r>
            <a:r>
              <a:rPr dirty="0"/>
              <a:t>energy</a:t>
            </a:r>
            <a:r>
              <a:rPr dirty="0" spc="235"/>
              <a:t> </a:t>
            </a:r>
            <a:r>
              <a:rPr dirty="0" spc="-10"/>
              <a:t>eigenstate </a:t>
            </a:r>
            <a:r>
              <a:rPr dirty="0"/>
              <a:t>nor</a:t>
            </a:r>
            <a:r>
              <a:rPr dirty="0" spc="85"/>
              <a:t> </a:t>
            </a:r>
            <a:r>
              <a:rPr dirty="0"/>
              <a:t>a</a:t>
            </a:r>
            <a:r>
              <a:rPr dirty="0" spc="85"/>
              <a:t> </a:t>
            </a:r>
            <a:r>
              <a:rPr dirty="0"/>
              <a:t>superposition</a:t>
            </a:r>
            <a:r>
              <a:rPr dirty="0" spc="90"/>
              <a:t> </a:t>
            </a:r>
            <a:r>
              <a:rPr dirty="0"/>
              <a:t>of</a:t>
            </a:r>
            <a:r>
              <a:rPr dirty="0" spc="90"/>
              <a:t> </a:t>
            </a:r>
            <a:r>
              <a:rPr dirty="0"/>
              <a:t>energy</a:t>
            </a:r>
            <a:r>
              <a:rPr dirty="0" spc="90"/>
              <a:t> </a:t>
            </a:r>
            <a:r>
              <a:rPr dirty="0"/>
              <a:t>eigenstates.</a:t>
            </a:r>
            <a:r>
              <a:rPr dirty="0" spc="360"/>
              <a:t> </a:t>
            </a:r>
            <a:r>
              <a:rPr dirty="0"/>
              <a:t>Which</a:t>
            </a:r>
            <a:r>
              <a:rPr dirty="0" spc="90"/>
              <a:t> </a:t>
            </a:r>
            <a:r>
              <a:rPr dirty="0"/>
              <a:t>of</a:t>
            </a:r>
            <a:r>
              <a:rPr dirty="0" spc="90"/>
              <a:t> </a:t>
            </a:r>
            <a:r>
              <a:rPr dirty="0"/>
              <a:t>the</a:t>
            </a:r>
            <a:r>
              <a:rPr dirty="0" spc="85"/>
              <a:t> </a:t>
            </a:r>
            <a:r>
              <a:rPr dirty="0" spc="-55"/>
              <a:t>following </a:t>
            </a:r>
            <a:r>
              <a:rPr dirty="0" spc="-20"/>
              <a:t>will</a:t>
            </a:r>
            <a:r>
              <a:rPr dirty="0" spc="80"/>
              <a:t> </a:t>
            </a:r>
            <a:r>
              <a:rPr dirty="0"/>
              <a:t>remain</a:t>
            </a:r>
            <a:r>
              <a:rPr dirty="0" spc="80"/>
              <a:t> </a:t>
            </a:r>
            <a:r>
              <a:rPr dirty="0"/>
              <a:t>constant</a:t>
            </a:r>
            <a:r>
              <a:rPr dirty="0" spc="80"/>
              <a:t> </a:t>
            </a:r>
            <a:r>
              <a:rPr dirty="0" spc="-10"/>
              <a:t>over</a:t>
            </a:r>
            <a:r>
              <a:rPr dirty="0" spc="75"/>
              <a:t> </a:t>
            </a:r>
            <a:r>
              <a:rPr dirty="0"/>
              <a:t>time?</a:t>
            </a:r>
            <a:r>
              <a:rPr dirty="0" spc="320"/>
              <a:t> </a:t>
            </a:r>
            <a:r>
              <a:rPr dirty="0"/>
              <a:t>(Choose</a:t>
            </a:r>
            <a:r>
              <a:rPr dirty="0" spc="80"/>
              <a:t> </a:t>
            </a:r>
            <a:r>
              <a:rPr dirty="0"/>
              <a:t>all</a:t>
            </a:r>
            <a:r>
              <a:rPr dirty="0" spc="75"/>
              <a:t> </a:t>
            </a:r>
            <a:r>
              <a:rPr dirty="0" spc="114"/>
              <a:t>that</a:t>
            </a:r>
            <a:r>
              <a:rPr dirty="0" spc="80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4227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25"/>
              </a:spcBef>
              <a:buAutoNum type="alphaUcPeriod"/>
              <a:tabLst>
                <a:tab pos="386715" algn="l"/>
              </a:tabLst>
            </a:pPr>
            <a:r>
              <a:rPr dirty="0"/>
              <a:t>The</a:t>
            </a:r>
            <a:r>
              <a:rPr dirty="0" spc="210"/>
              <a:t> </a:t>
            </a:r>
            <a:r>
              <a:rPr dirty="0"/>
              <a:t>probability</a:t>
            </a:r>
            <a:r>
              <a:rPr dirty="0" spc="210"/>
              <a:t> </a:t>
            </a:r>
            <a:r>
              <a:rPr dirty="0"/>
              <a:t>of</a:t>
            </a:r>
            <a:r>
              <a:rPr dirty="0" spc="210"/>
              <a:t> </a:t>
            </a:r>
            <a:r>
              <a:rPr dirty="0"/>
              <a:t>finding</a:t>
            </a:r>
            <a:r>
              <a:rPr dirty="0" spc="210"/>
              <a:t> </a:t>
            </a:r>
            <a:r>
              <a:rPr dirty="0"/>
              <a:t>the</a:t>
            </a:r>
            <a:r>
              <a:rPr dirty="0" spc="210"/>
              <a:t> </a:t>
            </a:r>
            <a:r>
              <a:rPr dirty="0"/>
              <a:t>particle</a:t>
            </a:r>
            <a:r>
              <a:rPr dirty="0" spc="210"/>
              <a:t> </a:t>
            </a:r>
            <a:r>
              <a:rPr dirty="0"/>
              <a:t>between</a:t>
            </a:r>
            <a:r>
              <a:rPr dirty="0" spc="210"/>
              <a:t> </a:t>
            </a:r>
            <a:r>
              <a:rPr dirty="0"/>
              <a:t>two</a:t>
            </a:r>
            <a:r>
              <a:rPr dirty="0" spc="210"/>
              <a:t> </a:t>
            </a:r>
            <a:r>
              <a:rPr dirty="0"/>
              <a:t>points</a:t>
            </a:r>
            <a:r>
              <a:rPr dirty="0" spc="215"/>
              <a:t> </a:t>
            </a:r>
            <a:r>
              <a:rPr dirty="0" spc="75" i="1">
                <a:latin typeface="Times New Roman"/>
                <a:cs typeface="Times New Roman"/>
              </a:rPr>
              <a:t>x</a:t>
            </a:r>
            <a:r>
              <a:rPr dirty="0" baseline="-13550" sz="3075" spc="112"/>
              <a:t>1</a:t>
            </a:r>
            <a:endParaRPr baseline="-13550" sz="3075">
              <a:latin typeface="Times New Roman"/>
              <a:cs typeface="Times New Roman"/>
            </a:endParaRPr>
          </a:p>
          <a:p>
            <a:pPr marL="387985">
              <a:lnSpc>
                <a:spcPct val="100000"/>
              </a:lnSpc>
              <a:spcBef>
                <a:spcPts val="50"/>
              </a:spcBef>
            </a:pPr>
            <a:r>
              <a:rPr dirty="0"/>
              <a:t>and</a:t>
            </a:r>
            <a:r>
              <a:rPr dirty="0" spc="240"/>
              <a:t> </a:t>
            </a:r>
            <a:r>
              <a:rPr dirty="0" spc="55" i="1">
                <a:latin typeface="Times New Roman"/>
                <a:cs typeface="Times New Roman"/>
              </a:rPr>
              <a:t>x</a:t>
            </a:r>
            <a:r>
              <a:rPr dirty="0" baseline="-13550" sz="3075" spc="82"/>
              <a:t>2</a:t>
            </a:r>
            <a:r>
              <a:rPr dirty="0" sz="2450" spc="55"/>
              <a:t>.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 startAt="2"/>
              <a:tabLst>
                <a:tab pos="386715" algn="l"/>
              </a:tabLst>
            </a:pPr>
            <a:r>
              <a:rPr dirty="0"/>
              <a:t>The</a:t>
            </a:r>
            <a:r>
              <a:rPr dirty="0" spc="85"/>
              <a:t> </a:t>
            </a:r>
            <a:r>
              <a:rPr dirty="0"/>
              <a:t>probability</a:t>
            </a:r>
            <a:r>
              <a:rPr dirty="0" spc="90"/>
              <a:t> </a:t>
            </a:r>
            <a:r>
              <a:rPr dirty="0"/>
              <a:t>of</a:t>
            </a:r>
            <a:r>
              <a:rPr dirty="0" spc="95"/>
              <a:t> </a:t>
            </a:r>
            <a:r>
              <a:rPr dirty="0" spc="-10"/>
              <a:t>finding</a:t>
            </a:r>
            <a:r>
              <a:rPr dirty="0" spc="90"/>
              <a:t> </a:t>
            </a:r>
            <a:r>
              <a:rPr dirty="0"/>
              <a:t>the</a:t>
            </a:r>
            <a:r>
              <a:rPr dirty="0" spc="90"/>
              <a:t> </a:t>
            </a:r>
            <a:r>
              <a:rPr dirty="0"/>
              <a:t>particle</a:t>
            </a:r>
            <a:r>
              <a:rPr dirty="0" spc="85"/>
              <a:t> </a:t>
            </a:r>
            <a:r>
              <a:rPr dirty="0"/>
              <a:t>with</a:t>
            </a:r>
            <a:r>
              <a:rPr dirty="0" spc="95"/>
              <a:t> </a:t>
            </a:r>
            <a:r>
              <a:rPr dirty="0"/>
              <a:t>energy</a:t>
            </a:r>
            <a:r>
              <a:rPr dirty="0" spc="105"/>
              <a:t> </a:t>
            </a:r>
            <a:r>
              <a:rPr dirty="0" spc="55" i="1">
                <a:latin typeface="Times New Roman"/>
                <a:cs typeface="Times New Roman"/>
              </a:rPr>
              <a:t>E</a:t>
            </a:r>
            <a:r>
              <a:rPr dirty="0" baseline="-13550" sz="3075" spc="82"/>
              <a:t>1</a:t>
            </a:r>
            <a:r>
              <a:rPr dirty="0" sz="2450" spc="55"/>
              <a:t>.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 startAt="2"/>
              <a:tabLst>
                <a:tab pos="386715" algn="l"/>
              </a:tabLst>
            </a:pPr>
            <a:r>
              <a:rPr dirty="0"/>
              <a:t>The</a:t>
            </a:r>
            <a:r>
              <a:rPr dirty="0" spc="30"/>
              <a:t> </a:t>
            </a:r>
            <a:r>
              <a:rPr dirty="0"/>
              <a:t>particle’s</a:t>
            </a:r>
            <a:r>
              <a:rPr dirty="0" spc="65"/>
              <a:t> </a:t>
            </a:r>
            <a:r>
              <a:rPr dirty="0" spc="-30"/>
              <a:t>wavefunction</a:t>
            </a:r>
            <a:r>
              <a:rPr dirty="0" spc="65"/>
              <a:t> </a:t>
            </a:r>
            <a:r>
              <a:rPr dirty="0" spc="90"/>
              <a:t>Ψ(</a:t>
            </a:r>
            <a:r>
              <a:rPr dirty="0" spc="90" i="1">
                <a:latin typeface="Times New Roman"/>
                <a:cs typeface="Times New Roman"/>
              </a:rPr>
              <a:t>x,</a:t>
            </a:r>
            <a:r>
              <a:rPr dirty="0" spc="-200" i="1">
                <a:latin typeface="Times New Roman"/>
                <a:cs typeface="Times New Roman"/>
              </a:rPr>
              <a:t> </a:t>
            </a:r>
            <a:r>
              <a:rPr dirty="0" spc="55" i="1">
                <a:latin typeface="Times New Roman"/>
                <a:cs typeface="Times New Roman"/>
              </a:rPr>
              <a:t>t</a:t>
            </a:r>
            <a:r>
              <a:rPr dirty="0" spc="55"/>
              <a:t>).</a:t>
            </a: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 startAt="2"/>
              <a:tabLst>
                <a:tab pos="386715" algn="l"/>
              </a:tabLst>
            </a:pPr>
            <a:r>
              <a:rPr dirty="0"/>
              <a:t>This</a:t>
            </a:r>
            <a:r>
              <a:rPr dirty="0" spc="70"/>
              <a:t> </a:t>
            </a:r>
            <a:r>
              <a:rPr dirty="0"/>
              <a:t>question</a:t>
            </a:r>
            <a:r>
              <a:rPr dirty="0" spc="75"/>
              <a:t> </a:t>
            </a:r>
            <a:r>
              <a:rPr dirty="0"/>
              <a:t>is</a:t>
            </a:r>
            <a:r>
              <a:rPr dirty="0" spc="80"/>
              <a:t> </a:t>
            </a:r>
            <a:r>
              <a:rPr dirty="0" spc="-10"/>
              <a:t>invalid</a:t>
            </a:r>
            <a:r>
              <a:rPr dirty="0" spc="75"/>
              <a:t> </a:t>
            </a:r>
            <a:r>
              <a:rPr dirty="0"/>
              <a:t>because</a:t>
            </a:r>
            <a:r>
              <a:rPr dirty="0" spc="80"/>
              <a:t> </a:t>
            </a:r>
            <a:r>
              <a:rPr dirty="0"/>
              <a:t>such</a:t>
            </a:r>
            <a:r>
              <a:rPr dirty="0" spc="75"/>
              <a:t> </a:t>
            </a:r>
            <a:r>
              <a:rPr dirty="0"/>
              <a:t>a</a:t>
            </a:r>
            <a:r>
              <a:rPr dirty="0" spc="80"/>
              <a:t> </a:t>
            </a:r>
            <a:r>
              <a:rPr dirty="0" spc="50"/>
              <a:t>state</a:t>
            </a:r>
            <a:r>
              <a:rPr dirty="0" spc="75"/>
              <a:t> </a:t>
            </a:r>
            <a:r>
              <a:rPr dirty="0"/>
              <a:t>cannot</a:t>
            </a:r>
            <a:r>
              <a:rPr dirty="0" spc="75"/>
              <a:t> </a:t>
            </a:r>
            <a:r>
              <a:rPr dirty="0" spc="-10"/>
              <a:t>happen.</a:t>
            </a:r>
          </a:p>
          <a:p>
            <a:pPr marL="4445">
              <a:lnSpc>
                <a:spcPct val="100000"/>
              </a:lnSpc>
              <a:spcBef>
                <a:spcPts val="1945"/>
              </a:spcBef>
              <a:tabLst>
                <a:tab pos="1614170" algn="l"/>
              </a:tabLst>
            </a:pPr>
            <a:r>
              <a:rPr dirty="0" spc="-10" b="1">
                <a:latin typeface="Georgia"/>
                <a:cs typeface="Georgia"/>
              </a:rPr>
              <a:t>Solution:</a:t>
            </a:r>
            <a:r>
              <a:rPr dirty="0" b="1">
                <a:latin typeface="Georgia"/>
                <a:cs typeface="Georgia"/>
              </a:rPr>
              <a:t>	</a:t>
            </a:r>
            <a:r>
              <a:rPr dirty="0" spc="-50"/>
              <a:t>D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9869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5.6.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TIME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EVOLUTION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WAVEFUNCTION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500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20"/>
              <a:t>Suppose</a:t>
            </a:r>
            <a:r>
              <a:rPr dirty="0" spc="-40"/>
              <a:t> </a:t>
            </a:r>
            <a:r>
              <a:rPr dirty="0"/>
              <a:t>a</a:t>
            </a:r>
            <a:r>
              <a:rPr dirty="0" spc="-40"/>
              <a:t> </a:t>
            </a:r>
            <a:r>
              <a:rPr dirty="0"/>
              <a:t>particle</a:t>
            </a:r>
            <a:r>
              <a:rPr dirty="0" spc="-35"/>
              <a:t> </a:t>
            </a:r>
            <a:r>
              <a:rPr dirty="0"/>
              <a:t>in</a:t>
            </a:r>
            <a:r>
              <a:rPr dirty="0" spc="-35"/>
              <a:t> </a:t>
            </a:r>
            <a:r>
              <a:rPr dirty="0"/>
              <a:t>an</a:t>
            </a:r>
            <a:r>
              <a:rPr dirty="0" spc="-40"/>
              <a:t> </a:t>
            </a:r>
            <a:r>
              <a:rPr dirty="0" spc="-20"/>
              <a:t>infinite</a:t>
            </a:r>
            <a:r>
              <a:rPr dirty="0" spc="-40"/>
              <a:t> </a:t>
            </a:r>
            <a:r>
              <a:rPr dirty="0"/>
              <a:t>square</a:t>
            </a:r>
            <a:r>
              <a:rPr dirty="0" spc="-35"/>
              <a:t> </a:t>
            </a:r>
            <a:r>
              <a:rPr dirty="0" spc="-95"/>
              <a:t>well</a:t>
            </a:r>
            <a:r>
              <a:rPr dirty="0" spc="-35"/>
              <a:t> </a:t>
            </a:r>
            <a:r>
              <a:rPr dirty="0"/>
              <a:t>(from</a:t>
            </a:r>
            <a:r>
              <a:rPr dirty="0" spc="-35"/>
              <a:t> </a:t>
            </a:r>
            <a:r>
              <a:rPr dirty="0" spc="280" i="1">
                <a:latin typeface="Times New Roman"/>
                <a:cs typeface="Times New Roman"/>
              </a:rPr>
              <a:t>x</a:t>
            </a:r>
            <a:r>
              <a:rPr dirty="0" spc="65" i="1">
                <a:latin typeface="Times New Roman"/>
                <a:cs typeface="Times New Roman"/>
              </a:rPr>
              <a:t> </a:t>
            </a:r>
            <a:r>
              <a:rPr dirty="0" spc="385"/>
              <a:t>=</a:t>
            </a:r>
            <a:r>
              <a:rPr dirty="0" spc="65"/>
              <a:t> </a:t>
            </a:r>
            <a:r>
              <a:rPr dirty="0"/>
              <a:t>0</a:t>
            </a:r>
            <a:r>
              <a:rPr dirty="0" spc="-40"/>
              <a:t> </a:t>
            </a:r>
            <a:r>
              <a:rPr dirty="0"/>
              <a:t>to</a:t>
            </a:r>
            <a:r>
              <a:rPr dirty="0" spc="-35"/>
              <a:t> </a:t>
            </a:r>
            <a:r>
              <a:rPr dirty="0" spc="280" i="1">
                <a:latin typeface="Times New Roman"/>
                <a:cs typeface="Times New Roman"/>
              </a:rPr>
              <a:t>x</a:t>
            </a:r>
            <a:r>
              <a:rPr dirty="0" spc="65" i="1">
                <a:latin typeface="Times New Roman"/>
                <a:cs typeface="Times New Roman"/>
              </a:rPr>
              <a:t> </a:t>
            </a:r>
            <a:r>
              <a:rPr dirty="0" spc="385"/>
              <a:t>=</a:t>
            </a:r>
            <a:r>
              <a:rPr dirty="0" spc="65"/>
              <a:t> </a:t>
            </a:r>
            <a:r>
              <a:rPr dirty="0" spc="145" i="1">
                <a:latin typeface="Times New Roman"/>
                <a:cs typeface="Times New Roman"/>
              </a:rPr>
              <a:t>L</a:t>
            </a:r>
            <a:r>
              <a:rPr dirty="0" spc="145"/>
              <a:t>) </a:t>
            </a:r>
            <a:r>
              <a:rPr dirty="0"/>
              <a:t>is</a:t>
            </a:r>
            <a:r>
              <a:rPr dirty="0" spc="-25"/>
              <a:t> </a:t>
            </a:r>
            <a:r>
              <a:rPr dirty="0"/>
              <a:t>not</a:t>
            </a:r>
            <a:r>
              <a:rPr dirty="0" spc="-25"/>
              <a:t> </a:t>
            </a:r>
            <a:r>
              <a:rPr dirty="0"/>
              <a:t>in</a:t>
            </a:r>
            <a:r>
              <a:rPr dirty="0" spc="-20"/>
              <a:t> </a:t>
            </a:r>
            <a:r>
              <a:rPr dirty="0"/>
              <a:t>an</a:t>
            </a:r>
            <a:r>
              <a:rPr dirty="0" spc="-25"/>
              <a:t> </a:t>
            </a:r>
            <a:r>
              <a:rPr dirty="0" spc="-10"/>
              <a:t>energy</a:t>
            </a:r>
            <a:r>
              <a:rPr dirty="0" spc="-20"/>
              <a:t> </a:t>
            </a:r>
            <a:r>
              <a:rPr dirty="0"/>
              <a:t>eigenstate.</a:t>
            </a:r>
            <a:r>
              <a:rPr dirty="0" spc="295"/>
              <a:t> </a:t>
            </a:r>
            <a:r>
              <a:rPr dirty="0" spc="-30"/>
              <a:t>Answer</a:t>
            </a:r>
            <a:r>
              <a:rPr dirty="0" spc="-25"/>
              <a:t> </a:t>
            </a:r>
            <a:r>
              <a:rPr dirty="0"/>
              <a:t>each</a:t>
            </a:r>
            <a:r>
              <a:rPr dirty="0" spc="-25"/>
              <a:t> </a:t>
            </a:r>
            <a:r>
              <a:rPr dirty="0" spc="-60"/>
              <a:t>of</a:t>
            </a:r>
            <a:r>
              <a:rPr dirty="0" spc="-25"/>
              <a:t> </a:t>
            </a:r>
            <a:r>
              <a:rPr dirty="0"/>
              <a:t>the</a:t>
            </a:r>
            <a:r>
              <a:rPr dirty="0" spc="-20"/>
              <a:t> </a:t>
            </a:r>
            <a:r>
              <a:rPr dirty="0" spc="-10"/>
              <a:t>questions</a:t>
            </a:r>
            <a:r>
              <a:rPr dirty="0" spc="-25"/>
              <a:t> </a:t>
            </a:r>
            <a:r>
              <a:rPr dirty="0" spc="-10"/>
              <a:t>below </a:t>
            </a:r>
            <a:r>
              <a:rPr dirty="0"/>
              <a:t>with</a:t>
            </a:r>
            <a:r>
              <a:rPr dirty="0" spc="80"/>
              <a:t> </a:t>
            </a:r>
            <a:r>
              <a:rPr dirty="0" spc="-20"/>
              <a:t>“Yes,”</a:t>
            </a:r>
            <a:r>
              <a:rPr dirty="0" spc="80"/>
              <a:t> </a:t>
            </a:r>
            <a:r>
              <a:rPr dirty="0"/>
              <a:t>“No,”</a:t>
            </a:r>
            <a:r>
              <a:rPr dirty="0" spc="80"/>
              <a:t> </a:t>
            </a:r>
            <a:r>
              <a:rPr dirty="0"/>
              <a:t>or</a:t>
            </a:r>
            <a:r>
              <a:rPr dirty="0" spc="75"/>
              <a:t> </a:t>
            </a:r>
            <a:r>
              <a:rPr dirty="0"/>
              <a:t>“Not</a:t>
            </a:r>
            <a:r>
              <a:rPr dirty="0" spc="80"/>
              <a:t> </a:t>
            </a:r>
            <a:r>
              <a:rPr dirty="0"/>
              <a:t>enough</a:t>
            </a:r>
            <a:r>
              <a:rPr dirty="0" spc="80"/>
              <a:t> </a:t>
            </a:r>
            <a:r>
              <a:rPr dirty="0" spc="-10"/>
              <a:t>information.”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55086" rIns="0" bIns="0" rtlCol="0" vert="horz">
            <a:spAutoFit/>
          </a:bodyPr>
          <a:lstStyle/>
          <a:p>
            <a:pPr marL="385445" marR="5080" indent="-295910">
              <a:lnSpc>
                <a:spcPct val="101699"/>
              </a:lnSpc>
              <a:spcBef>
                <a:spcPts val="75"/>
              </a:spcBef>
              <a:buAutoNum type="arabicPeriod"/>
              <a:tabLst>
                <a:tab pos="387985" algn="l"/>
                <a:tab pos="1068705" algn="l"/>
                <a:tab pos="1724660" algn="l"/>
                <a:tab pos="2269490" algn="l"/>
                <a:tab pos="3872229" algn="l"/>
                <a:tab pos="4664075" algn="l"/>
                <a:tab pos="5039995" algn="l"/>
                <a:tab pos="5488305" algn="l"/>
                <a:tab pos="6724015" algn="l"/>
                <a:tab pos="7726045" algn="l"/>
              </a:tabLst>
            </a:pPr>
            <a:r>
              <a:rPr dirty="0" spc="-20"/>
              <a:t>Will</a:t>
            </a:r>
            <a:r>
              <a:rPr dirty="0"/>
              <a:t>	</a:t>
            </a:r>
            <a:r>
              <a:rPr dirty="0" spc="90">
                <a:latin typeface="Cambria"/>
                <a:cs typeface="Cambria"/>
              </a:rPr>
              <a:t>⟨</a:t>
            </a:r>
            <a:r>
              <a:rPr dirty="0" spc="90" i="1">
                <a:latin typeface="Times New Roman"/>
                <a:cs typeface="Times New Roman"/>
              </a:rPr>
              <a:t>x</a:t>
            </a:r>
            <a:r>
              <a:rPr dirty="0" spc="90">
                <a:latin typeface="Cambria"/>
                <a:cs typeface="Cambria"/>
              </a:rPr>
              <a:t>⟩</a:t>
            </a:r>
            <a:r>
              <a:rPr dirty="0" spc="90"/>
              <a:t>,</a:t>
            </a:r>
            <a:r>
              <a:rPr dirty="0"/>
              <a:t>	</a:t>
            </a:r>
            <a:r>
              <a:rPr dirty="0" spc="-25"/>
              <a:t>the</a:t>
            </a:r>
            <a:r>
              <a:rPr dirty="0"/>
              <a:t>	</a:t>
            </a:r>
            <a:r>
              <a:rPr dirty="0" spc="-10"/>
              <a:t>expectation</a:t>
            </a:r>
            <a:r>
              <a:rPr dirty="0"/>
              <a:t>	</a:t>
            </a:r>
            <a:r>
              <a:rPr dirty="0" spc="-10"/>
              <a:t>value</a:t>
            </a:r>
            <a:r>
              <a:rPr dirty="0"/>
              <a:t>	</a:t>
            </a:r>
            <a:r>
              <a:rPr dirty="0" spc="-25"/>
              <a:t>of</a:t>
            </a:r>
            <a:r>
              <a:rPr dirty="0"/>
              <a:t>	</a:t>
            </a:r>
            <a:r>
              <a:rPr dirty="0" spc="-25"/>
              <a:t>its</a:t>
            </a:r>
            <a:r>
              <a:rPr dirty="0"/>
              <a:t>	</a:t>
            </a:r>
            <a:r>
              <a:rPr dirty="0" spc="-10"/>
              <a:t>position,</a:t>
            </a:r>
            <a:r>
              <a:rPr dirty="0"/>
              <a:t>	</a:t>
            </a:r>
            <a:r>
              <a:rPr dirty="0" spc="-10"/>
              <a:t>change</a:t>
            </a:r>
            <a:r>
              <a:rPr dirty="0"/>
              <a:t>	</a:t>
            </a:r>
            <a:r>
              <a:rPr dirty="0" spc="-80"/>
              <a:t>over </a:t>
            </a:r>
            <a:r>
              <a:rPr dirty="0" spc="-80"/>
              <a:t>	</a:t>
            </a:r>
            <a:r>
              <a:rPr dirty="0" spc="-10"/>
              <a:t>time?</a:t>
            </a:r>
          </a:p>
          <a:p>
            <a:pPr marL="385445" marR="5080" indent="-295910">
              <a:lnSpc>
                <a:spcPct val="101699"/>
              </a:lnSpc>
              <a:spcBef>
                <a:spcPts val="994"/>
              </a:spcBef>
              <a:buAutoNum type="arabicPeriod"/>
              <a:tabLst>
                <a:tab pos="387985" algn="l"/>
                <a:tab pos="716280" algn="l"/>
                <a:tab pos="1304290" algn="l"/>
                <a:tab pos="2378710" algn="l"/>
                <a:tab pos="2917825" algn="l"/>
                <a:tab pos="3703320" algn="l"/>
                <a:tab pos="4072890" algn="l"/>
                <a:tab pos="4631690" algn="l"/>
                <a:tab pos="5289550" algn="l"/>
                <a:tab pos="5572760" algn="l"/>
                <a:tab pos="6238875" algn="l"/>
                <a:tab pos="7028180" algn="l"/>
                <a:tab pos="7612380" algn="l"/>
                <a:tab pos="7940675" algn="l"/>
              </a:tabLst>
            </a:pPr>
            <a:r>
              <a:rPr dirty="0" spc="-25"/>
              <a:t>If</a:t>
            </a:r>
            <a:r>
              <a:rPr dirty="0"/>
              <a:t>	</a:t>
            </a:r>
            <a:r>
              <a:rPr dirty="0" spc="-25"/>
              <a:t>you</a:t>
            </a:r>
            <a:r>
              <a:rPr dirty="0"/>
              <a:t>	</a:t>
            </a:r>
            <a:r>
              <a:rPr dirty="0" spc="-10"/>
              <a:t>average</a:t>
            </a:r>
            <a:r>
              <a:rPr dirty="0"/>
              <a:t>	</a:t>
            </a:r>
            <a:r>
              <a:rPr dirty="0" spc="-25"/>
              <a:t>the</a:t>
            </a:r>
            <a:r>
              <a:rPr dirty="0"/>
              <a:t>	</a:t>
            </a:r>
            <a:r>
              <a:rPr dirty="0" spc="-20"/>
              <a:t>value</a:t>
            </a:r>
            <a:r>
              <a:rPr dirty="0"/>
              <a:t>	</a:t>
            </a:r>
            <a:r>
              <a:rPr dirty="0" spc="-25"/>
              <a:t>of</a:t>
            </a:r>
            <a:r>
              <a:rPr dirty="0"/>
              <a:t>	</a:t>
            </a:r>
            <a:r>
              <a:rPr dirty="0" spc="120">
                <a:latin typeface="Cambria"/>
                <a:cs typeface="Cambria"/>
              </a:rPr>
              <a:t>⟨</a:t>
            </a:r>
            <a:r>
              <a:rPr dirty="0" spc="120" i="1">
                <a:latin typeface="Times New Roman"/>
                <a:cs typeface="Times New Roman"/>
              </a:rPr>
              <a:t>x</a:t>
            </a:r>
            <a:r>
              <a:rPr dirty="0" spc="120">
                <a:latin typeface="Cambria"/>
                <a:cs typeface="Cambria"/>
              </a:rPr>
              <a:t>⟩</a:t>
            </a:r>
            <a:r>
              <a:rPr dirty="0">
                <a:latin typeface="Cambria"/>
                <a:cs typeface="Cambria"/>
              </a:rPr>
              <a:t>	</a:t>
            </a:r>
            <a:r>
              <a:rPr dirty="0" spc="-20"/>
              <a:t>over</a:t>
            </a:r>
            <a:r>
              <a:rPr dirty="0"/>
              <a:t>	</a:t>
            </a:r>
            <a:r>
              <a:rPr dirty="0" spc="-50"/>
              <a:t>a</a:t>
            </a:r>
            <a:r>
              <a:rPr dirty="0"/>
              <a:t>	</a:t>
            </a:r>
            <a:r>
              <a:rPr dirty="0" spc="-20"/>
              <a:t>long</a:t>
            </a:r>
            <a:r>
              <a:rPr dirty="0"/>
              <a:t>	</a:t>
            </a:r>
            <a:r>
              <a:rPr dirty="0" spc="-10"/>
              <a:t>time,</a:t>
            </a:r>
            <a:r>
              <a:rPr dirty="0"/>
              <a:t>	</a:t>
            </a:r>
            <a:r>
              <a:rPr dirty="0" spc="-20"/>
              <a:t>will</a:t>
            </a:r>
            <a:r>
              <a:rPr dirty="0"/>
              <a:t>	</a:t>
            </a:r>
            <a:r>
              <a:rPr dirty="0" spc="40"/>
              <a:t>it</a:t>
            </a:r>
            <a:r>
              <a:rPr dirty="0"/>
              <a:t>	</a:t>
            </a:r>
            <a:r>
              <a:rPr dirty="0" spc="-40"/>
              <a:t>on </a:t>
            </a:r>
            <a:r>
              <a:rPr dirty="0" spc="-40"/>
              <a:t>	</a:t>
            </a:r>
            <a:r>
              <a:rPr dirty="0" spc="-10"/>
              <a:t>average</a:t>
            </a:r>
            <a:r>
              <a:rPr dirty="0" spc="35"/>
              <a:t> </a:t>
            </a:r>
            <a:r>
              <a:rPr dirty="0"/>
              <a:t>be</a:t>
            </a:r>
            <a:r>
              <a:rPr dirty="0" spc="35"/>
              <a:t> </a:t>
            </a:r>
            <a:r>
              <a:rPr dirty="0" spc="150" i="1">
                <a:latin typeface="Times New Roman"/>
                <a:cs typeface="Times New Roman"/>
              </a:rPr>
              <a:t>L/</a:t>
            </a:r>
            <a:r>
              <a:rPr dirty="0" spc="150"/>
              <a:t>2?</a:t>
            </a:r>
          </a:p>
          <a:p>
            <a:pPr marL="385445" marR="5715" indent="-295910">
              <a:lnSpc>
                <a:spcPct val="101699"/>
              </a:lnSpc>
              <a:spcBef>
                <a:spcPts val="994"/>
              </a:spcBef>
              <a:buAutoNum type="arabicPeriod"/>
              <a:tabLst>
                <a:tab pos="387985" algn="l"/>
              </a:tabLst>
            </a:pPr>
            <a:r>
              <a:rPr dirty="0"/>
              <a:t>If</a:t>
            </a:r>
            <a:r>
              <a:rPr dirty="0" spc="95"/>
              <a:t> </a:t>
            </a:r>
            <a:r>
              <a:rPr dirty="0"/>
              <a:t>you</a:t>
            </a:r>
            <a:r>
              <a:rPr dirty="0" spc="95"/>
              <a:t> </a:t>
            </a:r>
            <a:r>
              <a:rPr dirty="0"/>
              <a:t>wait</a:t>
            </a:r>
            <a:r>
              <a:rPr dirty="0" spc="95"/>
              <a:t> </a:t>
            </a:r>
            <a:r>
              <a:rPr dirty="0"/>
              <a:t>a</a:t>
            </a:r>
            <a:r>
              <a:rPr dirty="0" spc="95"/>
              <a:t> </a:t>
            </a:r>
            <a:r>
              <a:rPr dirty="0"/>
              <a:t>long</a:t>
            </a:r>
            <a:r>
              <a:rPr dirty="0" spc="100"/>
              <a:t> </a:t>
            </a:r>
            <a:r>
              <a:rPr dirty="0"/>
              <a:t>time</a:t>
            </a:r>
            <a:r>
              <a:rPr dirty="0" spc="90"/>
              <a:t> </a:t>
            </a:r>
            <a:r>
              <a:rPr dirty="0" spc="-10"/>
              <a:t>will</a:t>
            </a:r>
            <a:r>
              <a:rPr dirty="0" spc="90"/>
              <a:t> </a:t>
            </a:r>
            <a:r>
              <a:rPr dirty="0" spc="145">
                <a:latin typeface="Cambria"/>
                <a:cs typeface="Cambria"/>
              </a:rPr>
              <a:t>⟨</a:t>
            </a:r>
            <a:r>
              <a:rPr dirty="0" spc="145" i="1">
                <a:latin typeface="Times New Roman"/>
                <a:cs typeface="Times New Roman"/>
              </a:rPr>
              <a:t>x</a:t>
            </a:r>
            <a:r>
              <a:rPr dirty="0" spc="145">
                <a:latin typeface="Cambria"/>
                <a:cs typeface="Cambria"/>
              </a:rPr>
              <a:t>⟩</a:t>
            </a:r>
            <a:r>
              <a:rPr dirty="0" spc="175">
                <a:latin typeface="Cambria"/>
                <a:cs typeface="Cambria"/>
              </a:rPr>
              <a:t> </a:t>
            </a:r>
            <a:r>
              <a:rPr dirty="0"/>
              <a:t>eventually</a:t>
            </a:r>
            <a:r>
              <a:rPr dirty="0" spc="95"/>
              <a:t> </a:t>
            </a:r>
            <a:r>
              <a:rPr dirty="0"/>
              <a:t>settle</a:t>
            </a:r>
            <a:r>
              <a:rPr dirty="0" spc="95"/>
              <a:t> </a:t>
            </a:r>
            <a:r>
              <a:rPr dirty="0"/>
              <a:t>down</a:t>
            </a:r>
            <a:r>
              <a:rPr dirty="0" spc="95"/>
              <a:t> </a:t>
            </a:r>
            <a:r>
              <a:rPr dirty="0"/>
              <a:t>to</a:t>
            </a:r>
            <a:r>
              <a:rPr dirty="0" spc="90"/>
              <a:t> </a:t>
            </a:r>
            <a:r>
              <a:rPr dirty="0" spc="210" i="1">
                <a:latin typeface="Times New Roman"/>
                <a:cs typeface="Times New Roman"/>
              </a:rPr>
              <a:t>L/</a:t>
            </a:r>
            <a:r>
              <a:rPr dirty="0" spc="210"/>
              <a:t>2 </a:t>
            </a:r>
            <a:r>
              <a:rPr dirty="0" spc="210"/>
              <a:t>	</a:t>
            </a:r>
            <a:r>
              <a:rPr dirty="0"/>
              <a:t>and</a:t>
            </a:r>
            <a:r>
              <a:rPr dirty="0" spc="220"/>
              <a:t> </a:t>
            </a:r>
            <a:r>
              <a:rPr dirty="0"/>
              <a:t>stay</a:t>
            </a:r>
            <a:r>
              <a:rPr dirty="0" spc="235"/>
              <a:t> </a:t>
            </a:r>
            <a:r>
              <a:rPr dirty="0" spc="-10"/>
              <a:t>there?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36137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9869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5.6.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TIME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EVOLUTION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WAVEFUNCTION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06700"/>
              </a:lnSpc>
            </a:pPr>
            <a:r>
              <a:rPr dirty="0" sz="1400">
                <a:latin typeface="Times New Roman"/>
                <a:cs typeface="Times New Roman"/>
              </a:rPr>
              <a:t>Suppose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particle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infinite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square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well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(from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165" i="1">
                <a:latin typeface="Times New Roman"/>
                <a:cs typeface="Times New Roman"/>
              </a:rPr>
              <a:t>x</a:t>
            </a:r>
            <a:r>
              <a:rPr dirty="0" sz="1400" spc="130" i="1">
                <a:latin typeface="Times New Roman"/>
                <a:cs typeface="Times New Roman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0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165" i="1">
                <a:latin typeface="Times New Roman"/>
                <a:cs typeface="Times New Roman"/>
              </a:rPr>
              <a:t>x</a:t>
            </a:r>
            <a:r>
              <a:rPr dirty="0" sz="1400" spc="130" i="1">
                <a:latin typeface="Times New Roman"/>
                <a:cs typeface="Times New Roman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125" i="1">
                <a:latin typeface="Times New Roman"/>
                <a:cs typeface="Times New Roman"/>
              </a:rPr>
              <a:t>L</a:t>
            </a:r>
            <a:r>
              <a:rPr dirty="0" sz="1400" spc="125">
                <a:latin typeface="Times New Roman"/>
                <a:cs typeface="Times New Roman"/>
              </a:rPr>
              <a:t>)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not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eigenstate.</a:t>
            </a:r>
            <a:r>
              <a:rPr dirty="0" sz="1400" spc="39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Answer </a:t>
            </a:r>
            <a:r>
              <a:rPr dirty="0" sz="1400">
                <a:latin typeface="Times New Roman"/>
                <a:cs typeface="Times New Roman"/>
              </a:rPr>
              <a:t>each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questions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below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with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“Yes,”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“No,”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or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“Not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enough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information.”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400">
              <a:latin typeface="Times New Roman"/>
              <a:cs typeface="Times New Roman"/>
            </a:endParaRPr>
          </a:p>
          <a:p>
            <a:pPr marL="383540" indent="-212725">
              <a:lnSpc>
                <a:spcPct val="100000"/>
              </a:lnSpc>
              <a:buAutoNum type="arabicPeriod"/>
              <a:tabLst>
                <a:tab pos="383540" algn="l"/>
              </a:tabLst>
            </a:pPr>
            <a:r>
              <a:rPr dirty="0" sz="1400">
                <a:latin typeface="Times New Roman"/>
                <a:cs typeface="Times New Roman"/>
              </a:rPr>
              <a:t>Will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Cambria"/>
                <a:cs typeface="Cambria"/>
              </a:rPr>
              <a:t>⟨</a:t>
            </a:r>
            <a:r>
              <a:rPr dirty="0" sz="1400" spc="75" i="1">
                <a:latin typeface="Times New Roman"/>
                <a:cs typeface="Times New Roman"/>
              </a:rPr>
              <a:t>x</a:t>
            </a:r>
            <a:r>
              <a:rPr dirty="0" sz="1400" spc="75">
                <a:latin typeface="Cambria"/>
                <a:cs typeface="Cambria"/>
              </a:rPr>
              <a:t>⟩</a:t>
            </a:r>
            <a:r>
              <a:rPr dirty="0" sz="1400" spc="75">
                <a:latin typeface="Times New Roman"/>
                <a:cs typeface="Times New Roman"/>
              </a:rPr>
              <a:t>,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expectation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value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its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position,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change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over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time?</a:t>
            </a:r>
            <a:endParaRPr sz="1400">
              <a:latin typeface="Times New Roman"/>
              <a:cs typeface="Times New Roman"/>
            </a:endParaRPr>
          </a:p>
          <a:p>
            <a:pPr marL="384175" marR="5715" indent="-11430">
              <a:lnSpc>
                <a:spcPct val="106700"/>
              </a:lnSpc>
              <a:spcBef>
                <a:spcPts val="1495"/>
              </a:spcBef>
              <a:tabLst>
                <a:tab pos="1335405" algn="l"/>
              </a:tabLst>
            </a:pPr>
            <a:r>
              <a:rPr dirty="0" sz="1400" spc="-10" b="1">
                <a:latin typeface="Georgia"/>
                <a:cs typeface="Georgia"/>
              </a:rPr>
              <a:t>Solution:</a:t>
            </a:r>
            <a:r>
              <a:rPr dirty="0" sz="1400" b="1">
                <a:latin typeface="Georgia"/>
                <a:cs typeface="Georgia"/>
              </a:rPr>
              <a:t>	</a:t>
            </a:r>
            <a:r>
              <a:rPr dirty="0" sz="1400" spc="10">
                <a:latin typeface="Times New Roman"/>
                <a:cs typeface="Times New Roman"/>
              </a:rPr>
              <a:t>Yes.</a:t>
            </a:r>
            <a:r>
              <a:rPr dirty="0" sz="1400" spc="80">
                <a:latin typeface="Times New Roman"/>
                <a:cs typeface="Times New Roman"/>
              </a:rPr>
              <a:t>  </a:t>
            </a: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position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probabilities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change,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so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expectation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value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changes.</a:t>
            </a:r>
            <a:r>
              <a:rPr dirty="0" sz="1400" spc="85">
                <a:latin typeface="Times New Roman"/>
                <a:cs typeface="Times New Roman"/>
              </a:rPr>
              <a:t>  </a:t>
            </a:r>
            <a:r>
              <a:rPr dirty="0" sz="1400" spc="10">
                <a:latin typeface="Times New Roman"/>
                <a:cs typeface="Times New Roman"/>
              </a:rPr>
              <a:t>As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we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saw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in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diagrams,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it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tends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oscillate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from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left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right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back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again.</a:t>
            </a:r>
            <a:endParaRPr sz="1400">
              <a:latin typeface="Times New Roman"/>
              <a:cs typeface="Times New Roman"/>
            </a:endParaRPr>
          </a:p>
          <a:p>
            <a:pPr marL="383540" indent="-212725">
              <a:lnSpc>
                <a:spcPct val="100000"/>
              </a:lnSpc>
              <a:spcBef>
                <a:spcPts val="1605"/>
              </a:spcBef>
              <a:buAutoNum type="arabicPeriod" startAt="2"/>
              <a:tabLst>
                <a:tab pos="383540" algn="l"/>
              </a:tabLst>
            </a:pP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average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value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90">
                <a:latin typeface="Cambria"/>
                <a:cs typeface="Cambria"/>
              </a:rPr>
              <a:t>⟨</a:t>
            </a:r>
            <a:r>
              <a:rPr dirty="0" sz="1400" spc="90" i="1">
                <a:latin typeface="Times New Roman"/>
                <a:cs typeface="Times New Roman"/>
              </a:rPr>
              <a:t>x</a:t>
            </a:r>
            <a:r>
              <a:rPr dirty="0" sz="1400" spc="90">
                <a:latin typeface="Cambria"/>
                <a:cs typeface="Cambria"/>
              </a:rPr>
              <a:t>⟩</a:t>
            </a:r>
            <a:r>
              <a:rPr dirty="0" sz="1400" spc="200">
                <a:latin typeface="Cambria"/>
                <a:cs typeface="Cambria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over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long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time,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will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it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average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be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105" i="1">
                <a:latin typeface="Times New Roman"/>
                <a:cs typeface="Times New Roman"/>
              </a:rPr>
              <a:t>L/</a:t>
            </a:r>
            <a:r>
              <a:rPr dirty="0" sz="1400" spc="105">
                <a:latin typeface="Times New Roman"/>
                <a:cs typeface="Times New Roman"/>
              </a:rPr>
              <a:t>2?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arabicPeriod" startAt="2"/>
            </a:pPr>
            <a:endParaRPr sz="140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tabLst>
                <a:tab pos="1335405" algn="l"/>
              </a:tabLst>
            </a:pPr>
            <a:r>
              <a:rPr dirty="0" sz="1400" spc="-10" b="1">
                <a:latin typeface="Georgia"/>
                <a:cs typeface="Georgia"/>
              </a:rPr>
              <a:t>Solution:</a:t>
            </a:r>
            <a:r>
              <a:rPr dirty="0" sz="1400" b="1">
                <a:latin typeface="Georgia"/>
                <a:cs typeface="Georgia"/>
              </a:rPr>
              <a:t>	</a:t>
            </a:r>
            <a:r>
              <a:rPr dirty="0" sz="1400" spc="10">
                <a:latin typeface="Times New Roman"/>
                <a:cs typeface="Times New Roman"/>
              </a:rPr>
              <a:t>Yes.</a:t>
            </a:r>
            <a:r>
              <a:rPr dirty="0" sz="1400" spc="365">
                <a:latin typeface="Times New Roman"/>
                <a:cs typeface="Times New Roman"/>
              </a:rPr>
              <a:t> </a:t>
            </a:r>
            <a:r>
              <a:rPr dirty="0" sz="1400" spc="80">
                <a:latin typeface="Times New Roman"/>
                <a:cs typeface="Times New Roman"/>
              </a:rPr>
              <a:t>Without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doing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any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calculations,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we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can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conclude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by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symmetry.</a:t>
            </a:r>
            <a:endParaRPr sz="1400">
              <a:latin typeface="Times New Roman"/>
              <a:cs typeface="Times New Roman"/>
            </a:endParaRPr>
          </a:p>
          <a:p>
            <a:pPr marL="383540" indent="-212725">
              <a:lnSpc>
                <a:spcPct val="100000"/>
              </a:lnSpc>
              <a:spcBef>
                <a:spcPts val="1605"/>
              </a:spcBef>
              <a:buAutoNum type="arabicPeriod" startAt="3"/>
              <a:tabLst>
                <a:tab pos="383540" algn="l"/>
              </a:tabLst>
            </a:pP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wait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long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time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will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90">
                <a:latin typeface="Cambria"/>
                <a:cs typeface="Cambria"/>
              </a:rPr>
              <a:t>⟨</a:t>
            </a:r>
            <a:r>
              <a:rPr dirty="0" sz="1400" spc="90" i="1">
                <a:latin typeface="Times New Roman"/>
                <a:cs typeface="Times New Roman"/>
              </a:rPr>
              <a:t>x</a:t>
            </a:r>
            <a:r>
              <a:rPr dirty="0" sz="1400" spc="90">
                <a:latin typeface="Cambria"/>
                <a:cs typeface="Cambria"/>
              </a:rPr>
              <a:t>⟩</a:t>
            </a:r>
            <a:r>
              <a:rPr dirty="0" sz="1400" spc="235">
                <a:latin typeface="Cambria"/>
                <a:cs typeface="Cambria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eventually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settle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down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160" i="1">
                <a:latin typeface="Times New Roman"/>
                <a:cs typeface="Times New Roman"/>
              </a:rPr>
              <a:t>L/</a:t>
            </a:r>
            <a:r>
              <a:rPr dirty="0" sz="1400" spc="160">
                <a:latin typeface="Times New Roman"/>
                <a:cs typeface="Times New Roman"/>
              </a:rPr>
              <a:t>2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stay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there?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tabLst>
                <a:tab pos="1335405" algn="l"/>
              </a:tabLst>
            </a:pPr>
            <a:r>
              <a:rPr dirty="0" sz="1400" spc="-10" b="1">
                <a:latin typeface="Georgia"/>
                <a:cs typeface="Georgia"/>
              </a:rPr>
              <a:t>Solution:</a:t>
            </a:r>
            <a:r>
              <a:rPr dirty="0" sz="1400" b="1">
                <a:latin typeface="Georgia"/>
                <a:cs typeface="Georgia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No,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it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will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continue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oscillate.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9869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5.6.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TIME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EVOLUTION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WAVEFUNCTION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340585"/>
            <a:ext cx="8280400" cy="1921510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Suppose</a:t>
            </a:r>
            <a:r>
              <a:rPr dirty="0" spc="100"/>
              <a:t> </a:t>
            </a:r>
            <a:r>
              <a:rPr dirty="0"/>
              <a:t>you</a:t>
            </a:r>
            <a:r>
              <a:rPr dirty="0" spc="105"/>
              <a:t> </a:t>
            </a:r>
            <a:r>
              <a:rPr dirty="0" spc="80"/>
              <a:t>start</a:t>
            </a:r>
            <a:r>
              <a:rPr dirty="0" spc="100"/>
              <a:t> </a:t>
            </a:r>
            <a:r>
              <a:rPr dirty="0"/>
              <a:t>two</a:t>
            </a:r>
            <a:r>
              <a:rPr dirty="0" spc="105"/>
              <a:t> </a:t>
            </a:r>
            <a:r>
              <a:rPr dirty="0"/>
              <a:t>particles</a:t>
            </a:r>
            <a:r>
              <a:rPr dirty="0" spc="100"/>
              <a:t> </a:t>
            </a:r>
            <a:r>
              <a:rPr dirty="0"/>
              <a:t>in</a:t>
            </a:r>
            <a:r>
              <a:rPr dirty="0" spc="105"/>
              <a:t> </a:t>
            </a:r>
            <a:r>
              <a:rPr dirty="0"/>
              <a:t>the</a:t>
            </a:r>
            <a:r>
              <a:rPr dirty="0" spc="100"/>
              <a:t> </a:t>
            </a:r>
            <a:r>
              <a:rPr dirty="0" spc="50"/>
              <a:t>state</a:t>
            </a:r>
            <a:r>
              <a:rPr dirty="0" spc="105"/>
              <a:t> </a:t>
            </a:r>
            <a:r>
              <a:rPr dirty="0" spc="130" i="1">
                <a:latin typeface="Times New Roman"/>
                <a:cs typeface="Times New Roman"/>
              </a:rPr>
              <a:t>ψ</a:t>
            </a:r>
            <a:r>
              <a:rPr dirty="0" spc="130"/>
              <a:t>(</a:t>
            </a:r>
            <a:r>
              <a:rPr dirty="0" spc="130" i="1">
                <a:latin typeface="Times New Roman"/>
                <a:cs typeface="Times New Roman"/>
              </a:rPr>
              <a:t>x</a:t>
            </a:r>
            <a:r>
              <a:rPr dirty="0" spc="130"/>
              <a:t>)</a:t>
            </a:r>
            <a:r>
              <a:rPr dirty="0" spc="45"/>
              <a:t> </a:t>
            </a:r>
            <a:r>
              <a:rPr dirty="0" spc="385"/>
              <a:t>=</a:t>
            </a:r>
            <a:r>
              <a:rPr dirty="0" spc="50"/>
              <a:t> </a:t>
            </a:r>
            <a:r>
              <a:rPr dirty="0" spc="160" i="1">
                <a:latin typeface="Times New Roman"/>
                <a:cs typeface="Times New Roman"/>
              </a:rPr>
              <a:t>Ae</a:t>
            </a:r>
            <a:r>
              <a:rPr dirty="0" baseline="24390" sz="3075" spc="240">
                <a:latin typeface="Cambria"/>
                <a:cs typeface="Cambria"/>
              </a:rPr>
              <a:t>−</a:t>
            </a:r>
            <a:r>
              <a:rPr dirty="0" baseline="24390" sz="3075" spc="240" i="1">
                <a:latin typeface="Times New Roman"/>
                <a:cs typeface="Times New Roman"/>
              </a:rPr>
              <a:t>k</a:t>
            </a:r>
            <a:r>
              <a:rPr dirty="0" baseline="24390" sz="3075" spc="240"/>
              <a:t>(</a:t>
            </a:r>
            <a:r>
              <a:rPr dirty="0" baseline="24390" sz="3075" spc="240" i="1">
                <a:latin typeface="Times New Roman"/>
                <a:cs typeface="Times New Roman"/>
              </a:rPr>
              <a:t>x</a:t>
            </a:r>
            <a:r>
              <a:rPr dirty="0" baseline="24390" sz="3075" spc="240">
                <a:latin typeface="Cambria"/>
                <a:cs typeface="Cambria"/>
              </a:rPr>
              <a:t>−</a:t>
            </a:r>
            <a:r>
              <a:rPr dirty="0" baseline="24390" sz="3075" spc="240" i="1">
                <a:latin typeface="Times New Roman"/>
                <a:cs typeface="Times New Roman"/>
              </a:rPr>
              <a:t>x</a:t>
            </a:r>
            <a:r>
              <a:rPr dirty="0" baseline="16339" sz="2550" spc="240"/>
              <a:t>0</a:t>
            </a:r>
            <a:r>
              <a:rPr dirty="0" baseline="24390" sz="3075" spc="240"/>
              <a:t>)</a:t>
            </a:r>
            <a:r>
              <a:rPr dirty="0" baseline="53921" sz="2550" spc="240"/>
              <a:t>2 </a:t>
            </a:r>
            <a:r>
              <a:rPr dirty="0" sz="2450"/>
              <a:t>(a</a:t>
            </a:r>
            <a:r>
              <a:rPr dirty="0" sz="2450" spc="484"/>
              <a:t> </a:t>
            </a:r>
            <a:r>
              <a:rPr dirty="0" sz="2450"/>
              <a:t>bump</a:t>
            </a:r>
            <a:r>
              <a:rPr dirty="0" sz="2450" spc="490"/>
              <a:t> </a:t>
            </a:r>
            <a:r>
              <a:rPr dirty="0" sz="2450"/>
              <a:t>centered</a:t>
            </a:r>
            <a:r>
              <a:rPr dirty="0" sz="2450" spc="490"/>
              <a:t> </a:t>
            </a:r>
            <a:r>
              <a:rPr dirty="0" sz="2450"/>
              <a:t>on</a:t>
            </a:r>
            <a:r>
              <a:rPr dirty="0" sz="2450" spc="475"/>
              <a:t> </a:t>
            </a:r>
            <a:r>
              <a:rPr dirty="0" sz="2450" spc="280" i="1">
                <a:latin typeface="Times New Roman"/>
                <a:cs typeface="Times New Roman"/>
              </a:rPr>
              <a:t>x</a:t>
            </a:r>
            <a:r>
              <a:rPr dirty="0" sz="2450" spc="40" i="1">
                <a:latin typeface="Times New Roman"/>
                <a:cs typeface="Times New Roman"/>
              </a:rPr>
              <a:t>  </a:t>
            </a:r>
            <a:r>
              <a:rPr dirty="0" sz="2450" spc="385"/>
              <a:t>=</a:t>
            </a:r>
            <a:r>
              <a:rPr dirty="0" sz="2450" spc="50"/>
              <a:t>  </a:t>
            </a:r>
            <a:r>
              <a:rPr dirty="0" sz="2450" spc="75" i="1">
                <a:latin typeface="Times New Roman"/>
                <a:cs typeface="Times New Roman"/>
              </a:rPr>
              <a:t>x</a:t>
            </a:r>
            <a:r>
              <a:rPr dirty="0" baseline="-13550" sz="3075" spc="112"/>
              <a:t>0</a:t>
            </a:r>
            <a:r>
              <a:rPr dirty="0" sz="2450" spc="75"/>
              <a:t>).</a:t>
            </a:r>
            <a:r>
              <a:rPr dirty="0" sz="2450" spc="430"/>
              <a:t>  </a:t>
            </a:r>
            <a:r>
              <a:rPr dirty="0" sz="2450"/>
              <a:t>One</a:t>
            </a:r>
            <a:r>
              <a:rPr dirty="0" sz="2450" spc="480"/>
              <a:t> </a:t>
            </a:r>
            <a:r>
              <a:rPr dirty="0" sz="2450"/>
              <a:t>of</a:t>
            </a:r>
            <a:r>
              <a:rPr dirty="0" sz="2450" spc="490"/>
              <a:t> </a:t>
            </a:r>
            <a:r>
              <a:rPr dirty="0" sz="2450"/>
              <a:t>the</a:t>
            </a:r>
            <a:r>
              <a:rPr dirty="0" sz="2450" spc="484"/>
              <a:t> </a:t>
            </a:r>
            <a:r>
              <a:rPr dirty="0" sz="2450"/>
              <a:t>particles</a:t>
            </a:r>
            <a:r>
              <a:rPr dirty="0" sz="2450" spc="490"/>
              <a:t> </a:t>
            </a:r>
            <a:r>
              <a:rPr dirty="0" sz="2450"/>
              <a:t>has</a:t>
            </a:r>
            <a:r>
              <a:rPr dirty="0" sz="2450" spc="484"/>
              <a:t> </a:t>
            </a:r>
            <a:r>
              <a:rPr dirty="0" sz="2450" spc="-20"/>
              <a:t>zero </a:t>
            </a:r>
            <a:r>
              <a:rPr dirty="0" sz="2450"/>
              <a:t>potential</a:t>
            </a:r>
            <a:r>
              <a:rPr dirty="0" sz="2450" spc="80"/>
              <a:t> </a:t>
            </a:r>
            <a:r>
              <a:rPr dirty="0" sz="2450"/>
              <a:t>energy</a:t>
            </a:r>
            <a:r>
              <a:rPr dirty="0" sz="2450" spc="80"/>
              <a:t> </a:t>
            </a:r>
            <a:r>
              <a:rPr dirty="0" sz="2450" spc="-30"/>
              <a:t>everywhere</a:t>
            </a:r>
            <a:r>
              <a:rPr dirty="0" sz="2450" spc="80"/>
              <a:t> </a:t>
            </a:r>
            <a:r>
              <a:rPr dirty="0" sz="2450"/>
              <a:t>(no</a:t>
            </a:r>
            <a:r>
              <a:rPr dirty="0" sz="2450" spc="75"/>
              <a:t> </a:t>
            </a:r>
            <a:r>
              <a:rPr dirty="0" sz="2450" spc="-20"/>
              <a:t>force)</a:t>
            </a:r>
            <a:r>
              <a:rPr dirty="0" sz="2450" spc="80"/>
              <a:t> </a:t>
            </a:r>
            <a:r>
              <a:rPr dirty="0" sz="2450"/>
              <a:t>and</a:t>
            </a:r>
            <a:r>
              <a:rPr dirty="0" sz="2450" spc="80"/>
              <a:t> </a:t>
            </a:r>
            <a:r>
              <a:rPr dirty="0" sz="2450"/>
              <a:t>the</a:t>
            </a:r>
            <a:r>
              <a:rPr dirty="0" sz="2450" spc="80"/>
              <a:t> </a:t>
            </a:r>
            <a:r>
              <a:rPr dirty="0" sz="2450"/>
              <a:t>other</a:t>
            </a:r>
            <a:r>
              <a:rPr dirty="0" sz="2450" spc="75"/>
              <a:t> </a:t>
            </a:r>
            <a:r>
              <a:rPr dirty="0" sz="2450"/>
              <a:t>has</a:t>
            </a:r>
            <a:r>
              <a:rPr dirty="0" sz="2450" spc="80"/>
              <a:t> </a:t>
            </a:r>
            <a:r>
              <a:rPr dirty="0" sz="2450"/>
              <a:t>a</a:t>
            </a:r>
            <a:r>
              <a:rPr dirty="0" sz="2450" spc="80"/>
              <a:t> </a:t>
            </a:r>
            <a:r>
              <a:rPr dirty="0" sz="2450" spc="-10"/>
              <a:t>simple </a:t>
            </a:r>
            <a:r>
              <a:rPr dirty="0" sz="2450"/>
              <a:t>harmonic</a:t>
            </a:r>
            <a:r>
              <a:rPr dirty="0" sz="2450" spc="45"/>
              <a:t> </a:t>
            </a:r>
            <a:r>
              <a:rPr dirty="0" sz="2450"/>
              <a:t>oscillator</a:t>
            </a:r>
            <a:r>
              <a:rPr dirty="0" sz="2450" spc="55"/>
              <a:t> </a:t>
            </a:r>
            <a:r>
              <a:rPr dirty="0" sz="2450"/>
              <a:t>potential</a:t>
            </a:r>
            <a:r>
              <a:rPr dirty="0" sz="2450" spc="60"/>
              <a:t> </a:t>
            </a:r>
            <a:r>
              <a:rPr dirty="0" sz="2450"/>
              <a:t>energy</a:t>
            </a:r>
            <a:r>
              <a:rPr dirty="0" sz="2450" spc="60"/>
              <a:t> </a:t>
            </a:r>
            <a:r>
              <a:rPr dirty="0" sz="2450"/>
              <a:t>function.</a:t>
            </a:r>
            <a:r>
              <a:rPr dirty="0" sz="2450" spc="295"/>
              <a:t> </a:t>
            </a:r>
            <a:r>
              <a:rPr dirty="0" sz="2450"/>
              <a:t>A</a:t>
            </a:r>
            <a:r>
              <a:rPr dirty="0" sz="2450" spc="60"/>
              <a:t> </a:t>
            </a:r>
            <a:r>
              <a:rPr dirty="0" sz="2450"/>
              <a:t>short</a:t>
            </a:r>
            <a:r>
              <a:rPr dirty="0" sz="2450" spc="60"/>
              <a:t> </a:t>
            </a:r>
            <a:r>
              <a:rPr dirty="0" sz="2450" spc="-20"/>
              <a:t>while</a:t>
            </a:r>
            <a:r>
              <a:rPr dirty="0" sz="2450" spc="55"/>
              <a:t> </a:t>
            </a:r>
            <a:r>
              <a:rPr dirty="0" sz="2450" spc="-10"/>
              <a:t>later </a:t>
            </a:r>
            <a:r>
              <a:rPr dirty="0" sz="2450" spc="-20"/>
              <a:t>will</a:t>
            </a:r>
            <a:r>
              <a:rPr dirty="0" sz="2450" spc="55"/>
              <a:t> </a:t>
            </a:r>
            <a:r>
              <a:rPr dirty="0" sz="2450"/>
              <a:t>the</a:t>
            </a:r>
            <a:r>
              <a:rPr dirty="0" sz="2450" spc="60"/>
              <a:t> </a:t>
            </a:r>
            <a:r>
              <a:rPr dirty="0" sz="2450"/>
              <a:t>two</a:t>
            </a:r>
            <a:r>
              <a:rPr dirty="0" sz="2450" spc="65"/>
              <a:t> </a:t>
            </a:r>
            <a:r>
              <a:rPr dirty="0" sz="2450"/>
              <a:t>particles’</a:t>
            </a:r>
            <a:r>
              <a:rPr dirty="0" sz="2450" spc="60"/>
              <a:t> </a:t>
            </a:r>
            <a:r>
              <a:rPr dirty="0" sz="2450" spc="-20"/>
              <a:t>wavefunctions</a:t>
            </a:r>
            <a:r>
              <a:rPr dirty="0" sz="2450" spc="65"/>
              <a:t> </a:t>
            </a:r>
            <a:r>
              <a:rPr dirty="0" sz="2450"/>
              <a:t>be</a:t>
            </a:r>
            <a:r>
              <a:rPr dirty="0" sz="2450" spc="60"/>
              <a:t> </a:t>
            </a:r>
            <a:r>
              <a:rPr dirty="0" sz="2450"/>
              <a:t>the</a:t>
            </a:r>
            <a:r>
              <a:rPr dirty="0" sz="2450" spc="65"/>
              <a:t> </a:t>
            </a:r>
            <a:r>
              <a:rPr dirty="0" sz="2450"/>
              <a:t>same</a:t>
            </a:r>
            <a:r>
              <a:rPr dirty="0" sz="2450" spc="60"/>
              <a:t> </a:t>
            </a:r>
            <a:r>
              <a:rPr dirty="0" sz="2450"/>
              <a:t>or</a:t>
            </a:r>
            <a:r>
              <a:rPr dirty="0" sz="2450" spc="60"/>
              <a:t> </a:t>
            </a:r>
            <a:r>
              <a:rPr dirty="0" sz="2450" spc="-10"/>
              <a:t>different?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9869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5.6.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TIME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EVOLUTION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WAVEFUNCTION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340585"/>
            <a:ext cx="8280400" cy="1921510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Suppose</a:t>
            </a:r>
            <a:r>
              <a:rPr dirty="0" spc="100"/>
              <a:t> </a:t>
            </a:r>
            <a:r>
              <a:rPr dirty="0"/>
              <a:t>you</a:t>
            </a:r>
            <a:r>
              <a:rPr dirty="0" spc="105"/>
              <a:t> </a:t>
            </a:r>
            <a:r>
              <a:rPr dirty="0" spc="80"/>
              <a:t>start</a:t>
            </a:r>
            <a:r>
              <a:rPr dirty="0" spc="100"/>
              <a:t> </a:t>
            </a:r>
            <a:r>
              <a:rPr dirty="0"/>
              <a:t>two</a:t>
            </a:r>
            <a:r>
              <a:rPr dirty="0" spc="105"/>
              <a:t> </a:t>
            </a:r>
            <a:r>
              <a:rPr dirty="0"/>
              <a:t>particles</a:t>
            </a:r>
            <a:r>
              <a:rPr dirty="0" spc="100"/>
              <a:t> </a:t>
            </a:r>
            <a:r>
              <a:rPr dirty="0"/>
              <a:t>in</a:t>
            </a:r>
            <a:r>
              <a:rPr dirty="0" spc="105"/>
              <a:t> </a:t>
            </a:r>
            <a:r>
              <a:rPr dirty="0"/>
              <a:t>the</a:t>
            </a:r>
            <a:r>
              <a:rPr dirty="0" spc="100"/>
              <a:t> </a:t>
            </a:r>
            <a:r>
              <a:rPr dirty="0" spc="50"/>
              <a:t>state</a:t>
            </a:r>
            <a:r>
              <a:rPr dirty="0" spc="105"/>
              <a:t> </a:t>
            </a:r>
            <a:r>
              <a:rPr dirty="0" spc="130" i="1">
                <a:latin typeface="Times New Roman"/>
                <a:cs typeface="Times New Roman"/>
              </a:rPr>
              <a:t>ψ</a:t>
            </a:r>
            <a:r>
              <a:rPr dirty="0" spc="130"/>
              <a:t>(</a:t>
            </a:r>
            <a:r>
              <a:rPr dirty="0" spc="130" i="1">
                <a:latin typeface="Times New Roman"/>
                <a:cs typeface="Times New Roman"/>
              </a:rPr>
              <a:t>x</a:t>
            </a:r>
            <a:r>
              <a:rPr dirty="0" spc="130"/>
              <a:t>)</a:t>
            </a:r>
            <a:r>
              <a:rPr dirty="0" spc="45"/>
              <a:t> </a:t>
            </a:r>
            <a:r>
              <a:rPr dirty="0" spc="385"/>
              <a:t>=</a:t>
            </a:r>
            <a:r>
              <a:rPr dirty="0" spc="50"/>
              <a:t> </a:t>
            </a:r>
            <a:r>
              <a:rPr dirty="0" spc="160" i="1">
                <a:latin typeface="Times New Roman"/>
                <a:cs typeface="Times New Roman"/>
              </a:rPr>
              <a:t>Ae</a:t>
            </a:r>
            <a:r>
              <a:rPr dirty="0" baseline="24390" sz="3075" spc="240">
                <a:latin typeface="Cambria"/>
                <a:cs typeface="Cambria"/>
              </a:rPr>
              <a:t>−</a:t>
            </a:r>
            <a:r>
              <a:rPr dirty="0" baseline="24390" sz="3075" spc="240" i="1">
                <a:latin typeface="Times New Roman"/>
                <a:cs typeface="Times New Roman"/>
              </a:rPr>
              <a:t>k</a:t>
            </a:r>
            <a:r>
              <a:rPr dirty="0" baseline="24390" sz="3075" spc="240"/>
              <a:t>(</a:t>
            </a:r>
            <a:r>
              <a:rPr dirty="0" baseline="24390" sz="3075" spc="240" i="1">
                <a:latin typeface="Times New Roman"/>
                <a:cs typeface="Times New Roman"/>
              </a:rPr>
              <a:t>x</a:t>
            </a:r>
            <a:r>
              <a:rPr dirty="0" baseline="24390" sz="3075" spc="240">
                <a:latin typeface="Cambria"/>
                <a:cs typeface="Cambria"/>
              </a:rPr>
              <a:t>−</a:t>
            </a:r>
            <a:r>
              <a:rPr dirty="0" baseline="24390" sz="3075" spc="240" i="1">
                <a:latin typeface="Times New Roman"/>
                <a:cs typeface="Times New Roman"/>
              </a:rPr>
              <a:t>x</a:t>
            </a:r>
            <a:r>
              <a:rPr dirty="0" baseline="16339" sz="2550" spc="240"/>
              <a:t>0</a:t>
            </a:r>
            <a:r>
              <a:rPr dirty="0" baseline="24390" sz="3075" spc="240"/>
              <a:t>)</a:t>
            </a:r>
            <a:r>
              <a:rPr dirty="0" baseline="53921" sz="2550" spc="240"/>
              <a:t>2 </a:t>
            </a:r>
            <a:r>
              <a:rPr dirty="0" sz="2450"/>
              <a:t>(a</a:t>
            </a:r>
            <a:r>
              <a:rPr dirty="0" sz="2450" spc="484"/>
              <a:t> </a:t>
            </a:r>
            <a:r>
              <a:rPr dirty="0" sz="2450"/>
              <a:t>bump</a:t>
            </a:r>
            <a:r>
              <a:rPr dirty="0" sz="2450" spc="490"/>
              <a:t> </a:t>
            </a:r>
            <a:r>
              <a:rPr dirty="0" sz="2450"/>
              <a:t>centered</a:t>
            </a:r>
            <a:r>
              <a:rPr dirty="0" sz="2450" spc="490"/>
              <a:t> </a:t>
            </a:r>
            <a:r>
              <a:rPr dirty="0" sz="2450"/>
              <a:t>on</a:t>
            </a:r>
            <a:r>
              <a:rPr dirty="0" sz="2450" spc="475"/>
              <a:t> </a:t>
            </a:r>
            <a:r>
              <a:rPr dirty="0" sz="2450" spc="280" i="1">
                <a:latin typeface="Times New Roman"/>
                <a:cs typeface="Times New Roman"/>
              </a:rPr>
              <a:t>x</a:t>
            </a:r>
            <a:r>
              <a:rPr dirty="0" sz="2450" spc="40" i="1">
                <a:latin typeface="Times New Roman"/>
                <a:cs typeface="Times New Roman"/>
              </a:rPr>
              <a:t>  </a:t>
            </a:r>
            <a:r>
              <a:rPr dirty="0" sz="2450" spc="385"/>
              <a:t>=</a:t>
            </a:r>
            <a:r>
              <a:rPr dirty="0" sz="2450" spc="50"/>
              <a:t>  </a:t>
            </a:r>
            <a:r>
              <a:rPr dirty="0" sz="2450" spc="75" i="1">
                <a:latin typeface="Times New Roman"/>
                <a:cs typeface="Times New Roman"/>
              </a:rPr>
              <a:t>x</a:t>
            </a:r>
            <a:r>
              <a:rPr dirty="0" baseline="-13550" sz="3075" spc="112"/>
              <a:t>0</a:t>
            </a:r>
            <a:r>
              <a:rPr dirty="0" sz="2450" spc="75"/>
              <a:t>).</a:t>
            </a:r>
            <a:r>
              <a:rPr dirty="0" sz="2450" spc="430"/>
              <a:t>  </a:t>
            </a:r>
            <a:r>
              <a:rPr dirty="0" sz="2450"/>
              <a:t>One</a:t>
            </a:r>
            <a:r>
              <a:rPr dirty="0" sz="2450" spc="480"/>
              <a:t> </a:t>
            </a:r>
            <a:r>
              <a:rPr dirty="0" sz="2450"/>
              <a:t>of</a:t>
            </a:r>
            <a:r>
              <a:rPr dirty="0" sz="2450" spc="490"/>
              <a:t> </a:t>
            </a:r>
            <a:r>
              <a:rPr dirty="0" sz="2450"/>
              <a:t>the</a:t>
            </a:r>
            <a:r>
              <a:rPr dirty="0" sz="2450" spc="484"/>
              <a:t> </a:t>
            </a:r>
            <a:r>
              <a:rPr dirty="0" sz="2450"/>
              <a:t>particles</a:t>
            </a:r>
            <a:r>
              <a:rPr dirty="0" sz="2450" spc="490"/>
              <a:t> </a:t>
            </a:r>
            <a:r>
              <a:rPr dirty="0" sz="2450"/>
              <a:t>has</a:t>
            </a:r>
            <a:r>
              <a:rPr dirty="0" sz="2450" spc="484"/>
              <a:t> </a:t>
            </a:r>
            <a:r>
              <a:rPr dirty="0" sz="2450" spc="-20"/>
              <a:t>zero </a:t>
            </a:r>
            <a:r>
              <a:rPr dirty="0" sz="2450"/>
              <a:t>potential</a:t>
            </a:r>
            <a:r>
              <a:rPr dirty="0" sz="2450" spc="80"/>
              <a:t> </a:t>
            </a:r>
            <a:r>
              <a:rPr dirty="0" sz="2450"/>
              <a:t>energy</a:t>
            </a:r>
            <a:r>
              <a:rPr dirty="0" sz="2450" spc="80"/>
              <a:t> </a:t>
            </a:r>
            <a:r>
              <a:rPr dirty="0" sz="2450" spc="-30"/>
              <a:t>everywhere</a:t>
            </a:r>
            <a:r>
              <a:rPr dirty="0" sz="2450" spc="80"/>
              <a:t> </a:t>
            </a:r>
            <a:r>
              <a:rPr dirty="0" sz="2450"/>
              <a:t>(no</a:t>
            </a:r>
            <a:r>
              <a:rPr dirty="0" sz="2450" spc="75"/>
              <a:t> </a:t>
            </a:r>
            <a:r>
              <a:rPr dirty="0" sz="2450" spc="-20"/>
              <a:t>force)</a:t>
            </a:r>
            <a:r>
              <a:rPr dirty="0" sz="2450" spc="80"/>
              <a:t> </a:t>
            </a:r>
            <a:r>
              <a:rPr dirty="0" sz="2450"/>
              <a:t>and</a:t>
            </a:r>
            <a:r>
              <a:rPr dirty="0" sz="2450" spc="80"/>
              <a:t> </a:t>
            </a:r>
            <a:r>
              <a:rPr dirty="0" sz="2450"/>
              <a:t>the</a:t>
            </a:r>
            <a:r>
              <a:rPr dirty="0" sz="2450" spc="80"/>
              <a:t> </a:t>
            </a:r>
            <a:r>
              <a:rPr dirty="0" sz="2450"/>
              <a:t>other</a:t>
            </a:r>
            <a:r>
              <a:rPr dirty="0" sz="2450" spc="75"/>
              <a:t> </a:t>
            </a:r>
            <a:r>
              <a:rPr dirty="0" sz="2450"/>
              <a:t>has</a:t>
            </a:r>
            <a:r>
              <a:rPr dirty="0" sz="2450" spc="80"/>
              <a:t> </a:t>
            </a:r>
            <a:r>
              <a:rPr dirty="0" sz="2450"/>
              <a:t>a</a:t>
            </a:r>
            <a:r>
              <a:rPr dirty="0" sz="2450" spc="80"/>
              <a:t> </a:t>
            </a:r>
            <a:r>
              <a:rPr dirty="0" sz="2450" spc="-10"/>
              <a:t>simple </a:t>
            </a:r>
            <a:r>
              <a:rPr dirty="0" sz="2450"/>
              <a:t>harmonic</a:t>
            </a:r>
            <a:r>
              <a:rPr dirty="0" sz="2450" spc="45"/>
              <a:t> </a:t>
            </a:r>
            <a:r>
              <a:rPr dirty="0" sz="2450"/>
              <a:t>oscillator</a:t>
            </a:r>
            <a:r>
              <a:rPr dirty="0" sz="2450" spc="55"/>
              <a:t> </a:t>
            </a:r>
            <a:r>
              <a:rPr dirty="0" sz="2450"/>
              <a:t>potential</a:t>
            </a:r>
            <a:r>
              <a:rPr dirty="0" sz="2450" spc="60"/>
              <a:t> </a:t>
            </a:r>
            <a:r>
              <a:rPr dirty="0" sz="2450"/>
              <a:t>energy</a:t>
            </a:r>
            <a:r>
              <a:rPr dirty="0" sz="2450" spc="60"/>
              <a:t> </a:t>
            </a:r>
            <a:r>
              <a:rPr dirty="0" sz="2450"/>
              <a:t>function.</a:t>
            </a:r>
            <a:r>
              <a:rPr dirty="0" sz="2450" spc="295"/>
              <a:t> </a:t>
            </a:r>
            <a:r>
              <a:rPr dirty="0" sz="2450"/>
              <a:t>A</a:t>
            </a:r>
            <a:r>
              <a:rPr dirty="0" sz="2450" spc="60"/>
              <a:t> </a:t>
            </a:r>
            <a:r>
              <a:rPr dirty="0" sz="2450"/>
              <a:t>short</a:t>
            </a:r>
            <a:r>
              <a:rPr dirty="0" sz="2450" spc="60"/>
              <a:t> </a:t>
            </a:r>
            <a:r>
              <a:rPr dirty="0" sz="2450" spc="-20"/>
              <a:t>while</a:t>
            </a:r>
            <a:r>
              <a:rPr dirty="0" sz="2450" spc="55"/>
              <a:t> </a:t>
            </a:r>
            <a:r>
              <a:rPr dirty="0" sz="2450" spc="-10"/>
              <a:t>later </a:t>
            </a:r>
            <a:r>
              <a:rPr dirty="0" sz="2450" spc="-20"/>
              <a:t>will</a:t>
            </a:r>
            <a:r>
              <a:rPr dirty="0" sz="2450" spc="55"/>
              <a:t> </a:t>
            </a:r>
            <a:r>
              <a:rPr dirty="0" sz="2450"/>
              <a:t>the</a:t>
            </a:r>
            <a:r>
              <a:rPr dirty="0" sz="2450" spc="60"/>
              <a:t> </a:t>
            </a:r>
            <a:r>
              <a:rPr dirty="0" sz="2450"/>
              <a:t>two</a:t>
            </a:r>
            <a:r>
              <a:rPr dirty="0" sz="2450" spc="65"/>
              <a:t> </a:t>
            </a:r>
            <a:r>
              <a:rPr dirty="0" sz="2450"/>
              <a:t>particles’</a:t>
            </a:r>
            <a:r>
              <a:rPr dirty="0" sz="2450" spc="60"/>
              <a:t> </a:t>
            </a:r>
            <a:r>
              <a:rPr dirty="0" sz="2450" spc="-20"/>
              <a:t>wavefunctions</a:t>
            </a:r>
            <a:r>
              <a:rPr dirty="0" sz="2450" spc="65"/>
              <a:t> </a:t>
            </a:r>
            <a:r>
              <a:rPr dirty="0" sz="2450"/>
              <a:t>be</a:t>
            </a:r>
            <a:r>
              <a:rPr dirty="0" sz="2450" spc="60"/>
              <a:t> </a:t>
            </a:r>
            <a:r>
              <a:rPr dirty="0" sz="2450"/>
              <a:t>the</a:t>
            </a:r>
            <a:r>
              <a:rPr dirty="0" sz="2450" spc="65"/>
              <a:t> </a:t>
            </a:r>
            <a:r>
              <a:rPr dirty="0" sz="2450"/>
              <a:t>same</a:t>
            </a:r>
            <a:r>
              <a:rPr dirty="0" sz="2450" spc="60"/>
              <a:t> </a:t>
            </a:r>
            <a:r>
              <a:rPr dirty="0" sz="2450"/>
              <a:t>or</a:t>
            </a:r>
            <a:r>
              <a:rPr dirty="0" sz="2450" spc="60"/>
              <a:t> </a:t>
            </a:r>
            <a:r>
              <a:rPr dirty="0" sz="2450" spc="-10"/>
              <a:t>different?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95058" y="3440911"/>
            <a:ext cx="8294370" cy="275653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6195" marR="17780" indent="-11430">
              <a:lnSpc>
                <a:spcPct val="101699"/>
              </a:lnSpc>
              <a:spcBef>
                <a:spcPts val="75"/>
              </a:spcBef>
            </a:pPr>
            <a:r>
              <a:rPr dirty="0" sz="2450" b="1">
                <a:latin typeface="Georgia"/>
                <a:cs typeface="Georgia"/>
              </a:rPr>
              <a:t>Solution:</a:t>
            </a:r>
            <a:r>
              <a:rPr dirty="0" sz="2450" spc="80" b="1">
                <a:latin typeface="Georgia"/>
                <a:cs typeface="Georgia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Different.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10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way</a:t>
            </a:r>
            <a:r>
              <a:rPr dirty="0" sz="2450" spc="-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time-</a:t>
            </a:r>
            <a:r>
              <a:rPr dirty="0" sz="2450" spc="-50">
                <a:latin typeface="Times New Roman"/>
                <a:cs typeface="Times New Roman"/>
              </a:rPr>
              <a:t>evolve</a:t>
            </a:r>
            <a:r>
              <a:rPr dirty="0" sz="2450" spc="-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wavefunction </a:t>
            </a:r>
            <a:r>
              <a:rPr dirty="0" sz="2450">
                <a:latin typeface="Times New Roman"/>
                <a:cs typeface="Times New Roman"/>
              </a:rPr>
              <a:t>begins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by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breaking</a:t>
            </a:r>
            <a:r>
              <a:rPr dirty="0" sz="2450" spc="280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down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into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its</a:t>
            </a:r>
            <a:r>
              <a:rPr dirty="0" sz="2450" spc="2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eigenstates,</a:t>
            </a:r>
            <a:r>
              <a:rPr dirty="0" sz="2450" spc="3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then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multi- </a:t>
            </a:r>
            <a:r>
              <a:rPr dirty="0" sz="2450">
                <a:latin typeface="Times New Roman"/>
                <a:cs typeface="Times New Roman"/>
              </a:rPr>
              <a:t>plying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each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eigenstate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by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160" i="1">
                <a:latin typeface="Times New Roman"/>
                <a:cs typeface="Times New Roman"/>
              </a:rPr>
              <a:t>e</a:t>
            </a:r>
            <a:r>
              <a:rPr dirty="0" baseline="24390" sz="3075" spc="240">
                <a:latin typeface="Cambria"/>
                <a:cs typeface="Cambria"/>
              </a:rPr>
              <a:t>−</a:t>
            </a:r>
            <a:r>
              <a:rPr dirty="0" baseline="24390" sz="3075" spc="240" i="1">
                <a:latin typeface="Times New Roman"/>
                <a:cs typeface="Times New Roman"/>
              </a:rPr>
              <a:t>iE</a:t>
            </a:r>
            <a:r>
              <a:rPr dirty="0" baseline="19607" sz="2550" spc="240" i="1">
                <a:latin typeface="Times New Roman"/>
                <a:cs typeface="Times New Roman"/>
              </a:rPr>
              <a:t>n</a:t>
            </a:r>
            <a:r>
              <a:rPr dirty="0" baseline="24390" sz="3075" spc="240" i="1">
                <a:latin typeface="Times New Roman"/>
                <a:cs typeface="Times New Roman"/>
              </a:rPr>
              <a:t>t/</a:t>
            </a:r>
            <a:r>
              <a:rPr dirty="0" baseline="24390" sz="3075" spc="240">
                <a:latin typeface="Lucida Sans Unicode"/>
                <a:cs typeface="Lucida Sans Unicode"/>
              </a:rPr>
              <a:t>ℏ</a:t>
            </a:r>
            <a:r>
              <a:rPr dirty="0" baseline="24390" sz="3075" spc="172">
                <a:latin typeface="Lucida Sans Unicode"/>
                <a:cs typeface="Lucida Sans Unicod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its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eigenvalue.</a:t>
            </a:r>
            <a:r>
              <a:rPr dirty="0" sz="2450" spc="5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These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two </a:t>
            </a:r>
            <a:r>
              <a:rPr dirty="0" sz="2450">
                <a:latin typeface="Times New Roman"/>
                <a:cs typeface="Times New Roman"/>
              </a:rPr>
              <a:t>systems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-10">
                <a:latin typeface="Times New Roman"/>
                <a:cs typeface="Times New Roman"/>
              </a:rPr>
              <a:t> different </a:t>
            </a:r>
            <a:r>
              <a:rPr dirty="0" sz="2450">
                <a:latin typeface="Times New Roman"/>
                <a:cs typeface="Times New Roman"/>
              </a:rPr>
              <a:t>potential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functions, therefore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differ- </a:t>
            </a:r>
            <a:r>
              <a:rPr dirty="0" sz="2450">
                <a:latin typeface="Times New Roman"/>
                <a:cs typeface="Times New Roman"/>
              </a:rPr>
              <a:t>ent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eigenstates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eigenvalues,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therefore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different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evolution.</a:t>
            </a:r>
            <a:endParaRPr sz="2450">
              <a:latin typeface="Times New Roman"/>
              <a:cs typeface="Times New Roman"/>
            </a:endParaRPr>
          </a:p>
          <a:p>
            <a:pPr algn="just" marL="36195" marR="18415">
              <a:lnSpc>
                <a:spcPct val="101699"/>
              </a:lnSpc>
              <a:spcBef>
                <a:spcPts val="600"/>
              </a:spcBef>
            </a:pPr>
            <a:r>
              <a:rPr dirty="0" sz="2450">
                <a:latin typeface="Times New Roman"/>
                <a:cs typeface="Times New Roman"/>
              </a:rPr>
              <a:t>We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therefore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arrive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hopefully-not-startling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conclusion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95">
                <a:latin typeface="Times New Roman"/>
                <a:cs typeface="Times New Roman"/>
              </a:rPr>
              <a:t>that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way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object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moves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depends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forces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acting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it!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9869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5.6.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TIME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EVOLUTION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WAVEFUNCTION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81034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90"/>
              <a:t> </a:t>
            </a:r>
            <a:r>
              <a:rPr dirty="0"/>
              <a:t>particle</a:t>
            </a:r>
            <a:r>
              <a:rPr dirty="0" spc="95"/>
              <a:t> </a:t>
            </a:r>
            <a:r>
              <a:rPr dirty="0"/>
              <a:t>in</a:t>
            </a:r>
            <a:r>
              <a:rPr dirty="0" spc="90"/>
              <a:t> </a:t>
            </a:r>
            <a:r>
              <a:rPr dirty="0"/>
              <a:t>a</a:t>
            </a:r>
            <a:r>
              <a:rPr dirty="0" spc="90"/>
              <a:t> </a:t>
            </a:r>
            <a:r>
              <a:rPr dirty="0"/>
              <a:t>simple</a:t>
            </a:r>
            <a:r>
              <a:rPr dirty="0" spc="95"/>
              <a:t> </a:t>
            </a:r>
            <a:r>
              <a:rPr dirty="0"/>
              <a:t>harmonic</a:t>
            </a:r>
            <a:r>
              <a:rPr dirty="0" spc="90"/>
              <a:t> </a:t>
            </a:r>
            <a:r>
              <a:rPr dirty="0"/>
              <a:t>oscillator</a:t>
            </a:r>
            <a:r>
              <a:rPr dirty="0" spc="90"/>
              <a:t> </a:t>
            </a:r>
            <a:r>
              <a:rPr dirty="0"/>
              <a:t>is</a:t>
            </a:r>
            <a:r>
              <a:rPr dirty="0" spc="95"/>
              <a:t> </a:t>
            </a:r>
            <a:r>
              <a:rPr dirty="0"/>
              <a:t>known</a:t>
            </a:r>
            <a:r>
              <a:rPr dirty="0" spc="90"/>
              <a:t> </a:t>
            </a:r>
            <a:r>
              <a:rPr dirty="0" spc="120"/>
              <a:t>at</a:t>
            </a:r>
            <a:r>
              <a:rPr dirty="0" spc="90"/>
              <a:t> </a:t>
            </a:r>
            <a:r>
              <a:rPr dirty="0"/>
              <a:t>time</a:t>
            </a:r>
            <a:r>
              <a:rPr dirty="0" spc="100"/>
              <a:t> </a:t>
            </a:r>
            <a:r>
              <a:rPr dirty="0" spc="195" i="1">
                <a:latin typeface="Times New Roman"/>
                <a:cs typeface="Times New Roman"/>
              </a:rPr>
              <a:t>t</a:t>
            </a:r>
            <a:r>
              <a:rPr dirty="0" spc="55" i="1">
                <a:latin typeface="Times New Roman"/>
                <a:cs typeface="Times New Roman"/>
              </a:rPr>
              <a:t> </a:t>
            </a:r>
            <a:r>
              <a:rPr dirty="0" spc="385"/>
              <a:t>=</a:t>
            </a:r>
            <a:r>
              <a:rPr dirty="0" spc="60"/>
              <a:t> </a:t>
            </a:r>
            <a:r>
              <a:rPr dirty="0" spc="-50"/>
              <a:t>0 </a:t>
            </a:r>
            <a:r>
              <a:rPr dirty="0"/>
              <a:t>to</a:t>
            </a:r>
            <a:r>
              <a:rPr dirty="0" spc="90"/>
              <a:t> </a:t>
            </a:r>
            <a:r>
              <a:rPr dirty="0"/>
              <a:t>have</a:t>
            </a:r>
            <a:r>
              <a:rPr dirty="0" spc="90"/>
              <a:t> </a:t>
            </a:r>
            <a:r>
              <a:rPr dirty="0"/>
              <a:t>one</a:t>
            </a:r>
            <a:r>
              <a:rPr dirty="0" spc="85"/>
              <a:t> </a:t>
            </a:r>
            <a:r>
              <a:rPr dirty="0"/>
              <a:t>of</a:t>
            </a:r>
            <a:r>
              <a:rPr dirty="0" spc="90"/>
              <a:t> </a:t>
            </a:r>
            <a:r>
              <a:rPr dirty="0"/>
              <a:t>two</a:t>
            </a:r>
            <a:r>
              <a:rPr dirty="0" spc="85"/>
              <a:t> </a:t>
            </a:r>
            <a:r>
              <a:rPr dirty="0"/>
              <a:t>energy</a:t>
            </a:r>
            <a:r>
              <a:rPr dirty="0" spc="85"/>
              <a:t> </a:t>
            </a:r>
            <a:r>
              <a:rPr dirty="0"/>
              <a:t>levels:</a:t>
            </a:r>
            <a:r>
              <a:rPr dirty="0" spc="365"/>
              <a:t> </a:t>
            </a:r>
            <a:r>
              <a:rPr dirty="0"/>
              <a:t>either</a:t>
            </a:r>
            <a:r>
              <a:rPr dirty="0" spc="80"/>
              <a:t> </a:t>
            </a:r>
            <a:r>
              <a:rPr dirty="0" spc="100" i="1">
                <a:latin typeface="Times New Roman"/>
                <a:cs typeface="Times New Roman"/>
              </a:rPr>
              <a:t>E</a:t>
            </a:r>
            <a:r>
              <a:rPr dirty="0" baseline="-13550" sz="3075" spc="150"/>
              <a:t>1</a:t>
            </a:r>
            <a:r>
              <a:rPr dirty="0" baseline="-13550" sz="3075" spc="345"/>
              <a:t> </a:t>
            </a:r>
            <a:r>
              <a:rPr dirty="0" sz="2450"/>
              <a:t>(with</a:t>
            </a:r>
            <a:r>
              <a:rPr dirty="0" sz="2450" spc="90"/>
              <a:t> </a:t>
            </a:r>
            <a:r>
              <a:rPr dirty="0" sz="2450"/>
              <a:t>probability</a:t>
            </a:r>
            <a:r>
              <a:rPr dirty="0" sz="2450" spc="85"/>
              <a:t> </a:t>
            </a:r>
            <a:r>
              <a:rPr dirty="0" sz="2450" spc="-25" i="1">
                <a:latin typeface="Times New Roman"/>
                <a:cs typeface="Times New Roman"/>
              </a:rPr>
              <a:t>P</a:t>
            </a:r>
            <a:r>
              <a:rPr dirty="0" baseline="-13550" sz="3075" spc="-37"/>
              <a:t>1</a:t>
            </a:r>
            <a:r>
              <a:rPr dirty="0" sz="2450" spc="-25"/>
              <a:t>) </a:t>
            </a:r>
            <a:r>
              <a:rPr dirty="0" sz="2450"/>
              <a:t>or</a:t>
            </a:r>
            <a:r>
              <a:rPr dirty="0" sz="2450" spc="25"/>
              <a:t> </a:t>
            </a:r>
            <a:r>
              <a:rPr dirty="0" sz="2450" spc="100" i="1">
                <a:latin typeface="Times New Roman"/>
                <a:cs typeface="Times New Roman"/>
              </a:rPr>
              <a:t>E</a:t>
            </a:r>
            <a:r>
              <a:rPr dirty="0" baseline="-13550" sz="3075" spc="150"/>
              <a:t>2</a:t>
            </a:r>
            <a:r>
              <a:rPr dirty="0" baseline="-13550" sz="3075" spc="292"/>
              <a:t> </a:t>
            </a:r>
            <a:r>
              <a:rPr dirty="0" sz="2450"/>
              <a:t>(with</a:t>
            </a:r>
            <a:r>
              <a:rPr dirty="0" sz="2450" spc="35"/>
              <a:t> </a:t>
            </a:r>
            <a:r>
              <a:rPr dirty="0" sz="2450"/>
              <a:t>probability</a:t>
            </a:r>
            <a:r>
              <a:rPr dirty="0" sz="2450" spc="40"/>
              <a:t> </a:t>
            </a:r>
            <a:r>
              <a:rPr dirty="0" sz="2450" i="1">
                <a:latin typeface="Times New Roman"/>
                <a:cs typeface="Times New Roman"/>
              </a:rPr>
              <a:t>P</a:t>
            </a:r>
            <a:r>
              <a:rPr dirty="0" baseline="-13550" sz="3075"/>
              <a:t>2</a:t>
            </a:r>
            <a:r>
              <a:rPr dirty="0" sz="2450"/>
              <a:t>).</a:t>
            </a:r>
            <a:r>
              <a:rPr dirty="0" sz="2450" spc="395"/>
              <a:t> </a:t>
            </a:r>
            <a:r>
              <a:rPr dirty="0" sz="2450"/>
              <a:t>Which</a:t>
            </a:r>
            <a:r>
              <a:rPr dirty="0" sz="2450" spc="35"/>
              <a:t> </a:t>
            </a:r>
            <a:r>
              <a:rPr dirty="0" sz="2450" spc="-65"/>
              <a:t>of</a:t>
            </a:r>
            <a:r>
              <a:rPr dirty="0" sz="2450" spc="40"/>
              <a:t> </a:t>
            </a:r>
            <a:r>
              <a:rPr dirty="0" sz="2450"/>
              <a:t>the</a:t>
            </a:r>
            <a:r>
              <a:rPr dirty="0" sz="2450" spc="35"/>
              <a:t> </a:t>
            </a:r>
            <a:r>
              <a:rPr dirty="0" sz="2450" spc="-85"/>
              <a:t>following</a:t>
            </a:r>
            <a:r>
              <a:rPr dirty="0" sz="2450" spc="40"/>
              <a:t> </a:t>
            </a:r>
            <a:r>
              <a:rPr dirty="0" sz="2450"/>
              <a:t>best</a:t>
            </a:r>
            <a:r>
              <a:rPr dirty="0" sz="2450" spc="40"/>
              <a:t> </a:t>
            </a:r>
            <a:r>
              <a:rPr dirty="0" sz="2450" spc="-10"/>
              <a:t>describes </a:t>
            </a:r>
            <a:r>
              <a:rPr dirty="0" sz="2450"/>
              <a:t>this</a:t>
            </a:r>
            <a:r>
              <a:rPr dirty="0" sz="2450" spc="85"/>
              <a:t> </a:t>
            </a:r>
            <a:r>
              <a:rPr dirty="0" sz="2450"/>
              <a:t>particle</a:t>
            </a:r>
            <a:r>
              <a:rPr dirty="0" sz="2450" spc="80"/>
              <a:t> </a:t>
            </a:r>
            <a:r>
              <a:rPr dirty="0" sz="2450"/>
              <a:t>a</a:t>
            </a:r>
            <a:r>
              <a:rPr dirty="0" sz="2450" spc="85"/>
              <a:t> </a:t>
            </a:r>
            <a:r>
              <a:rPr dirty="0" sz="2450" spc="-45"/>
              <a:t>few</a:t>
            </a:r>
            <a:r>
              <a:rPr dirty="0" sz="2450" spc="85"/>
              <a:t> </a:t>
            </a:r>
            <a:r>
              <a:rPr dirty="0" sz="2450" spc="-10"/>
              <a:t>seconds</a:t>
            </a:r>
            <a:r>
              <a:rPr dirty="0" sz="2450" spc="80"/>
              <a:t> </a:t>
            </a:r>
            <a:r>
              <a:rPr dirty="0" sz="2450" spc="-10"/>
              <a:t>later?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929545"/>
            <a:ext cx="8255000" cy="217487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8227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3540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still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definitely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one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those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levels,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those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probabilities.</a:t>
            </a:r>
            <a:endParaRPr sz="2450">
              <a:latin typeface="Times New Roman"/>
              <a:cs typeface="Times New Roman"/>
            </a:endParaRPr>
          </a:p>
          <a:p>
            <a:pPr marL="382270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3540" algn="l"/>
                <a:tab pos="727075" algn="l"/>
                <a:tab pos="1316990" algn="l"/>
                <a:tab pos="2602865" algn="l"/>
                <a:tab pos="3149600" algn="l"/>
                <a:tab pos="3711575" algn="l"/>
                <a:tab pos="4072254" algn="l"/>
                <a:tab pos="4859020" algn="l"/>
                <a:tab pos="5438140" algn="l"/>
                <a:tab pos="6392545" algn="l"/>
                <a:tab pos="7279640" algn="l"/>
                <a:tab pos="7841615" algn="l"/>
              </a:tabLst>
            </a:pPr>
            <a:r>
              <a:rPr dirty="0" sz="2450" spc="70">
                <a:latin typeface="Times New Roman"/>
                <a:cs typeface="Times New Roman"/>
              </a:rPr>
              <a:t>It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still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definitely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has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one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of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those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two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energy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levels,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55">
                <a:latin typeface="Times New Roman"/>
                <a:cs typeface="Times New Roman"/>
              </a:rPr>
              <a:t>but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probabilities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different.</a:t>
            </a:r>
            <a:endParaRPr sz="2450">
              <a:latin typeface="Times New Roman"/>
              <a:cs typeface="Times New Roman"/>
            </a:endParaRPr>
          </a:p>
          <a:p>
            <a:pPr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might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levels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other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those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two.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9869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5.6.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TIME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EVOLUTION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WAVEFUNCTION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81034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90"/>
              <a:t> </a:t>
            </a:r>
            <a:r>
              <a:rPr dirty="0"/>
              <a:t>particle</a:t>
            </a:r>
            <a:r>
              <a:rPr dirty="0" spc="95"/>
              <a:t> </a:t>
            </a:r>
            <a:r>
              <a:rPr dirty="0"/>
              <a:t>in</a:t>
            </a:r>
            <a:r>
              <a:rPr dirty="0" spc="90"/>
              <a:t> </a:t>
            </a:r>
            <a:r>
              <a:rPr dirty="0"/>
              <a:t>a</a:t>
            </a:r>
            <a:r>
              <a:rPr dirty="0" spc="90"/>
              <a:t> </a:t>
            </a:r>
            <a:r>
              <a:rPr dirty="0"/>
              <a:t>simple</a:t>
            </a:r>
            <a:r>
              <a:rPr dirty="0" spc="95"/>
              <a:t> </a:t>
            </a:r>
            <a:r>
              <a:rPr dirty="0"/>
              <a:t>harmonic</a:t>
            </a:r>
            <a:r>
              <a:rPr dirty="0" spc="90"/>
              <a:t> </a:t>
            </a:r>
            <a:r>
              <a:rPr dirty="0"/>
              <a:t>oscillator</a:t>
            </a:r>
            <a:r>
              <a:rPr dirty="0" spc="90"/>
              <a:t> </a:t>
            </a:r>
            <a:r>
              <a:rPr dirty="0"/>
              <a:t>is</a:t>
            </a:r>
            <a:r>
              <a:rPr dirty="0" spc="95"/>
              <a:t> </a:t>
            </a:r>
            <a:r>
              <a:rPr dirty="0"/>
              <a:t>known</a:t>
            </a:r>
            <a:r>
              <a:rPr dirty="0" spc="90"/>
              <a:t> </a:t>
            </a:r>
            <a:r>
              <a:rPr dirty="0" spc="120"/>
              <a:t>at</a:t>
            </a:r>
            <a:r>
              <a:rPr dirty="0" spc="90"/>
              <a:t> </a:t>
            </a:r>
            <a:r>
              <a:rPr dirty="0"/>
              <a:t>time</a:t>
            </a:r>
            <a:r>
              <a:rPr dirty="0" spc="100"/>
              <a:t> </a:t>
            </a:r>
            <a:r>
              <a:rPr dirty="0" spc="195" i="1">
                <a:latin typeface="Times New Roman"/>
                <a:cs typeface="Times New Roman"/>
              </a:rPr>
              <a:t>t</a:t>
            </a:r>
            <a:r>
              <a:rPr dirty="0" spc="55" i="1">
                <a:latin typeface="Times New Roman"/>
                <a:cs typeface="Times New Roman"/>
              </a:rPr>
              <a:t> </a:t>
            </a:r>
            <a:r>
              <a:rPr dirty="0" spc="385"/>
              <a:t>=</a:t>
            </a:r>
            <a:r>
              <a:rPr dirty="0" spc="60"/>
              <a:t> </a:t>
            </a:r>
            <a:r>
              <a:rPr dirty="0" spc="-50"/>
              <a:t>0 </a:t>
            </a:r>
            <a:r>
              <a:rPr dirty="0"/>
              <a:t>to</a:t>
            </a:r>
            <a:r>
              <a:rPr dirty="0" spc="90"/>
              <a:t> </a:t>
            </a:r>
            <a:r>
              <a:rPr dirty="0"/>
              <a:t>have</a:t>
            </a:r>
            <a:r>
              <a:rPr dirty="0" spc="90"/>
              <a:t> </a:t>
            </a:r>
            <a:r>
              <a:rPr dirty="0"/>
              <a:t>one</a:t>
            </a:r>
            <a:r>
              <a:rPr dirty="0" spc="85"/>
              <a:t> </a:t>
            </a:r>
            <a:r>
              <a:rPr dirty="0"/>
              <a:t>of</a:t>
            </a:r>
            <a:r>
              <a:rPr dirty="0" spc="90"/>
              <a:t> </a:t>
            </a:r>
            <a:r>
              <a:rPr dirty="0"/>
              <a:t>two</a:t>
            </a:r>
            <a:r>
              <a:rPr dirty="0" spc="85"/>
              <a:t> </a:t>
            </a:r>
            <a:r>
              <a:rPr dirty="0"/>
              <a:t>energy</a:t>
            </a:r>
            <a:r>
              <a:rPr dirty="0" spc="85"/>
              <a:t> </a:t>
            </a:r>
            <a:r>
              <a:rPr dirty="0"/>
              <a:t>levels:</a:t>
            </a:r>
            <a:r>
              <a:rPr dirty="0" spc="365"/>
              <a:t> </a:t>
            </a:r>
            <a:r>
              <a:rPr dirty="0"/>
              <a:t>either</a:t>
            </a:r>
            <a:r>
              <a:rPr dirty="0" spc="80"/>
              <a:t> </a:t>
            </a:r>
            <a:r>
              <a:rPr dirty="0" spc="100" i="1">
                <a:latin typeface="Times New Roman"/>
                <a:cs typeface="Times New Roman"/>
              </a:rPr>
              <a:t>E</a:t>
            </a:r>
            <a:r>
              <a:rPr dirty="0" baseline="-13550" sz="3075" spc="150"/>
              <a:t>1</a:t>
            </a:r>
            <a:r>
              <a:rPr dirty="0" baseline="-13550" sz="3075" spc="345"/>
              <a:t> </a:t>
            </a:r>
            <a:r>
              <a:rPr dirty="0" sz="2450"/>
              <a:t>(with</a:t>
            </a:r>
            <a:r>
              <a:rPr dirty="0" sz="2450" spc="90"/>
              <a:t> </a:t>
            </a:r>
            <a:r>
              <a:rPr dirty="0" sz="2450"/>
              <a:t>probability</a:t>
            </a:r>
            <a:r>
              <a:rPr dirty="0" sz="2450" spc="85"/>
              <a:t> </a:t>
            </a:r>
            <a:r>
              <a:rPr dirty="0" sz="2450" spc="-25" i="1">
                <a:latin typeface="Times New Roman"/>
                <a:cs typeface="Times New Roman"/>
              </a:rPr>
              <a:t>P</a:t>
            </a:r>
            <a:r>
              <a:rPr dirty="0" baseline="-13550" sz="3075" spc="-37"/>
              <a:t>1</a:t>
            </a:r>
            <a:r>
              <a:rPr dirty="0" sz="2450" spc="-25"/>
              <a:t>) </a:t>
            </a:r>
            <a:r>
              <a:rPr dirty="0" sz="2450"/>
              <a:t>or</a:t>
            </a:r>
            <a:r>
              <a:rPr dirty="0" sz="2450" spc="25"/>
              <a:t> </a:t>
            </a:r>
            <a:r>
              <a:rPr dirty="0" sz="2450" spc="100" i="1">
                <a:latin typeface="Times New Roman"/>
                <a:cs typeface="Times New Roman"/>
              </a:rPr>
              <a:t>E</a:t>
            </a:r>
            <a:r>
              <a:rPr dirty="0" baseline="-13550" sz="3075" spc="150"/>
              <a:t>2</a:t>
            </a:r>
            <a:r>
              <a:rPr dirty="0" baseline="-13550" sz="3075" spc="292"/>
              <a:t> </a:t>
            </a:r>
            <a:r>
              <a:rPr dirty="0" sz="2450"/>
              <a:t>(with</a:t>
            </a:r>
            <a:r>
              <a:rPr dirty="0" sz="2450" spc="35"/>
              <a:t> </a:t>
            </a:r>
            <a:r>
              <a:rPr dirty="0" sz="2450"/>
              <a:t>probability</a:t>
            </a:r>
            <a:r>
              <a:rPr dirty="0" sz="2450" spc="40"/>
              <a:t> </a:t>
            </a:r>
            <a:r>
              <a:rPr dirty="0" sz="2450" i="1">
                <a:latin typeface="Times New Roman"/>
                <a:cs typeface="Times New Roman"/>
              </a:rPr>
              <a:t>P</a:t>
            </a:r>
            <a:r>
              <a:rPr dirty="0" baseline="-13550" sz="3075"/>
              <a:t>2</a:t>
            </a:r>
            <a:r>
              <a:rPr dirty="0" sz="2450"/>
              <a:t>).</a:t>
            </a:r>
            <a:r>
              <a:rPr dirty="0" sz="2450" spc="395"/>
              <a:t> </a:t>
            </a:r>
            <a:r>
              <a:rPr dirty="0" sz="2450"/>
              <a:t>Which</a:t>
            </a:r>
            <a:r>
              <a:rPr dirty="0" sz="2450" spc="35"/>
              <a:t> </a:t>
            </a:r>
            <a:r>
              <a:rPr dirty="0" sz="2450" spc="-65"/>
              <a:t>of</a:t>
            </a:r>
            <a:r>
              <a:rPr dirty="0" sz="2450" spc="40"/>
              <a:t> </a:t>
            </a:r>
            <a:r>
              <a:rPr dirty="0" sz="2450"/>
              <a:t>the</a:t>
            </a:r>
            <a:r>
              <a:rPr dirty="0" sz="2450" spc="35"/>
              <a:t> </a:t>
            </a:r>
            <a:r>
              <a:rPr dirty="0" sz="2450" spc="-85"/>
              <a:t>following</a:t>
            </a:r>
            <a:r>
              <a:rPr dirty="0" sz="2450" spc="40"/>
              <a:t> </a:t>
            </a:r>
            <a:r>
              <a:rPr dirty="0" sz="2450"/>
              <a:t>best</a:t>
            </a:r>
            <a:r>
              <a:rPr dirty="0" sz="2450" spc="40"/>
              <a:t> </a:t>
            </a:r>
            <a:r>
              <a:rPr dirty="0" sz="2450" spc="-10"/>
              <a:t>describes </a:t>
            </a:r>
            <a:r>
              <a:rPr dirty="0" sz="2450"/>
              <a:t>this</a:t>
            </a:r>
            <a:r>
              <a:rPr dirty="0" sz="2450" spc="85"/>
              <a:t> </a:t>
            </a:r>
            <a:r>
              <a:rPr dirty="0" sz="2450"/>
              <a:t>particle</a:t>
            </a:r>
            <a:r>
              <a:rPr dirty="0" sz="2450" spc="80"/>
              <a:t> </a:t>
            </a:r>
            <a:r>
              <a:rPr dirty="0" sz="2450"/>
              <a:t>a</a:t>
            </a:r>
            <a:r>
              <a:rPr dirty="0" sz="2450" spc="85"/>
              <a:t> </a:t>
            </a:r>
            <a:r>
              <a:rPr dirty="0" sz="2450" spc="-45"/>
              <a:t>few</a:t>
            </a:r>
            <a:r>
              <a:rPr dirty="0" sz="2450" spc="85"/>
              <a:t> </a:t>
            </a:r>
            <a:r>
              <a:rPr dirty="0" sz="2450" spc="-10"/>
              <a:t>seconds</a:t>
            </a:r>
            <a:r>
              <a:rPr dirty="0" sz="2450" spc="80"/>
              <a:t> </a:t>
            </a:r>
            <a:r>
              <a:rPr dirty="0" sz="2450" spc="-10"/>
              <a:t>later?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07745" y="2929545"/>
            <a:ext cx="8266430" cy="279463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9370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still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definitely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one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those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levels,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those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probabilities.</a:t>
            </a:r>
            <a:endParaRPr sz="2450">
              <a:latin typeface="Times New Roman"/>
              <a:cs typeface="Times New Roman"/>
            </a:endParaRPr>
          </a:p>
          <a:p>
            <a:pPr marL="393700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  <a:tab pos="739140" algn="l"/>
                <a:tab pos="1328420" algn="l"/>
                <a:tab pos="2614295" algn="l"/>
                <a:tab pos="3161665" algn="l"/>
                <a:tab pos="3723640" algn="l"/>
                <a:tab pos="4084320" algn="l"/>
                <a:tab pos="4870450" algn="l"/>
                <a:tab pos="5449570" algn="l"/>
                <a:tab pos="6403975" algn="l"/>
                <a:tab pos="7291070" algn="l"/>
                <a:tab pos="7853045" algn="l"/>
              </a:tabLst>
            </a:pPr>
            <a:r>
              <a:rPr dirty="0" sz="2450" spc="70">
                <a:latin typeface="Times New Roman"/>
                <a:cs typeface="Times New Roman"/>
              </a:rPr>
              <a:t>It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still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definitely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has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one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of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those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two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energy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levels,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55">
                <a:latin typeface="Times New Roman"/>
                <a:cs typeface="Times New Roman"/>
              </a:rPr>
              <a:t>but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probabilities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different.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might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levels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other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those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two.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9869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5.6.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TIME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EVOLUTION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WAVEFUNCTION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905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100"/>
              <a:t>If</a:t>
            </a:r>
            <a:r>
              <a:rPr dirty="0" spc="-55"/>
              <a:t> two</a:t>
            </a:r>
            <a:r>
              <a:rPr dirty="0" spc="-100"/>
              <a:t> </a:t>
            </a:r>
            <a:r>
              <a:rPr dirty="0" spc="-35"/>
              <a:t>different</a:t>
            </a:r>
            <a:r>
              <a:rPr dirty="0" spc="-114"/>
              <a:t> </a:t>
            </a:r>
            <a:r>
              <a:rPr dirty="0" spc="-35"/>
              <a:t>energy</a:t>
            </a:r>
            <a:r>
              <a:rPr dirty="0" spc="-95"/>
              <a:t> </a:t>
            </a:r>
            <a:r>
              <a:rPr dirty="0" spc="-10"/>
              <a:t>eigenstates</a:t>
            </a:r>
            <a:r>
              <a:rPr dirty="0" spc="-70"/>
              <a:t> </a:t>
            </a:r>
            <a:r>
              <a:rPr dirty="0" spc="-180"/>
              <a:t>of</a:t>
            </a:r>
            <a:r>
              <a:rPr dirty="0" spc="30"/>
              <a:t> </a:t>
            </a:r>
            <a:r>
              <a:rPr dirty="0"/>
              <a:t>a</a:t>
            </a:r>
            <a:r>
              <a:rPr dirty="0" spc="-75"/>
              <a:t> </a:t>
            </a:r>
            <a:r>
              <a:rPr dirty="0" spc="-10"/>
              <a:t>system</a:t>
            </a:r>
            <a:r>
              <a:rPr dirty="0" spc="-65"/>
              <a:t> </a:t>
            </a:r>
            <a:r>
              <a:rPr dirty="0" spc="-55"/>
              <a:t>have</a:t>
            </a:r>
            <a:r>
              <a:rPr dirty="0" spc="-65"/>
              <a:t> </a:t>
            </a:r>
            <a:r>
              <a:rPr dirty="0"/>
              <a:t>the</a:t>
            </a:r>
            <a:r>
              <a:rPr dirty="0" spc="-70"/>
              <a:t> </a:t>
            </a:r>
            <a:r>
              <a:rPr dirty="0" spc="-20"/>
              <a:t>same</a:t>
            </a:r>
            <a:r>
              <a:rPr dirty="0" spc="-75"/>
              <a:t> </a:t>
            </a:r>
            <a:r>
              <a:rPr dirty="0" spc="-10"/>
              <a:t>energy </a:t>
            </a:r>
            <a:r>
              <a:rPr dirty="0" spc="-40"/>
              <a:t>eigenvalue</a:t>
            </a:r>
            <a:r>
              <a:rPr dirty="0" spc="130"/>
              <a:t> </a:t>
            </a:r>
            <a:r>
              <a:rPr dirty="0"/>
              <a:t>as</a:t>
            </a:r>
            <a:r>
              <a:rPr dirty="0" spc="135"/>
              <a:t> </a:t>
            </a:r>
            <a:r>
              <a:rPr dirty="0"/>
              <a:t>each</a:t>
            </a:r>
            <a:r>
              <a:rPr dirty="0" spc="135"/>
              <a:t> </a:t>
            </a:r>
            <a:r>
              <a:rPr dirty="0"/>
              <a:t>other,</a:t>
            </a:r>
            <a:r>
              <a:rPr dirty="0" spc="140"/>
              <a:t> </a:t>
            </a:r>
            <a:r>
              <a:rPr dirty="0"/>
              <a:t>they</a:t>
            </a:r>
            <a:r>
              <a:rPr dirty="0" spc="135"/>
              <a:t> </a:t>
            </a:r>
            <a:r>
              <a:rPr dirty="0"/>
              <a:t>are</a:t>
            </a:r>
            <a:r>
              <a:rPr dirty="0" spc="135"/>
              <a:t> </a:t>
            </a:r>
            <a:r>
              <a:rPr dirty="0"/>
              <a:t>said</a:t>
            </a:r>
            <a:r>
              <a:rPr dirty="0" spc="135"/>
              <a:t> </a:t>
            </a:r>
            <a:r>
              <a:rPr dirty="0"/>
              <a:t>to</a:t>
            </a:r>
            <a:r>
              <a:rPr dirty="0" spc="135"/>
              <a:t> </a:t>
            </a:r>
            <a:r>
              <a:rPr dirty="0"/>
              <a:t>be</a:t>
            </a:r>
            <a:r>
              <a:rPr dirty="0" spc="135"/>
              <a:t> </a:t>
            </a:r>
            <a:r>
              <a:rPr dirty="0"/>
              <a:t>“degenerate.”</a:t>
            </a:r>
            <a:r>
              <a:rPr dirty="0" spc="430"/>
              <a:t> </a:t>
            </a:r>
            <a:r>
              <a:rPr dirty="0"/>
              <a:t>If</a:t>
            </a:r>
            <a:r>
              <a:rPr dirty="0" spc="135"/>
              <a:t> </a:t>
            </a:r>
            <a:r>
              <a:rPr dirty="0" spc="-25"/>
              <a:t>the </a:t>
            </a:r>
            <a:r>
              <a:rPr dirty="0"/>
              <a:t>system</a:t>
            </a:r>
            <a:r>
              <a:rPr dirty="0" spc="65"/>
              <a:t> </a:t>
            </a:r>
            <a:r>
              <a:rPr dirty="0"/>
              <a:t>of</a:t>
            </a:r>
            <a:r>
              <a:rPr dirty="0" spc="80"/>
              <a:t> </a:t>
            </a:r>
            <a:r>
              <a:rPr dirty="0"/>
              <a:t>a</a:t>
            </a:r>
            <a:r>
              <a:rPr dirty="0" spc="80"/>
              <a:t> </a:t>
            </a:r>
            <a:r>
              <a:rPr dirty="0" spc="50"/>
              <a:t>state</a:t>
            </a:r>
            <a:r>
              <a:rPr dirty="0" spc="75"/>
              <a:t> </a:t>
            </a:r>
            <a:r>
              <a:rPr dirty="0"/>
              <a:t>is</a:t>
            </a:r>
            <a:r>
              <a:rPr dirty="0" spc="75"/>
              <a:t> </a:t>
            </a:r>
            <a:r>
              <a:rPr dirty="0"/>
              <a:t>currently</a:t>
            </a:r>
            <a:r>
              <a:rPr dirty="0" spc="80"/>
              <a:t> </a:t>
            </a:r>
            <a:r>
              <a:rPr dirty="0"/>
              <a:t>the</a:t>
            </a:r>
            <a:r>
              <a:rPr dirty="0" spc="75"/>
              <a:t> </a:t>
            </a:r>
            <a:r>
              <a:rPr dirty="0"/>
              <a:t>superposition</a:t>
            </a:r>
            <a:r>
              <a:rPr dirty="0" spc="80"/>
              <a:t> </a:t>
            </a:r>
            <a:r>
              <a:rPr dirty="0"/>
              <a:t>of</a:t>
            </a:r>
            <a:r>
              <a:rPr dirty="0" spc="80"/>
              <a:t> </a:t>
            </a:r>
            <a:r>
              <a:rPr dirty="0"/>
              <a:t>two</a:t>
            </a:r>
            <a:r>
              <a:rPr dirty="0" spc="80"/>
              <a:t> </a:t>
            </a:r>
            <a:r>
              <a:rPr dirty="0" spc="-10"/>
              <a:t>degenerate </a:t>
            </a:r>
            <a:r>
              <a:rPr dirty="0"/>
              <a:t>eigenstates, </a:t>
            </a:r>
            <a:r>
              <a:rPr dirty="0" spc="-20"/>
              <a:t>will</a:t>
            </a:r>
            <a:r>
              <a:rPr dirty="0" spc="10"/>
              <a:t> </a:t>
            </a:r>
            <a:r>
              <a:rPr dirty="0"/>
              <a:t>its</a:t>
            </a:r>
            <a:r>
              <a:rPr dirty="0" spc="10"/>
              <a:t> </a:t>
            </a:r>
            <a:r>
              <a:rPr dirty="0"/>
              <a:t>position</a:t>
            </a:r>
            <a:r>
              <a:rPr dirty="0" spc="10"/>
              <a:t> </a:t>
            </a:r>
            <a:r>
              <a:rPr dirty="0"/>
              <a:t>probabilities</a:t>
            </a:r>
            <a:r>
              <a:rPr dirty="0" spc="10"/>
              <a:t> </a:t>
            </a:r>
            <a:r>
              <a:rPr dirty="0"/>
              <a:t>change</a:t>
            </a:r>
            <a:r>
              <a:rPr dirty="0" spc="5"/>
              <a:t> </a:t>
            </a:r>
            <a:r>
              <a:rPr dirty="0" spc="-10"/>
              <a:t>over</a:t>
            </a:r>
            <a:r>
              <a:rPr dirty="0" spc="10"/>
              <a:t> </a:t>
            </a:r>
            <a:r>
              <a:rPr dirty="0" spc="-10"/>
              <a:t>time?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2025-01-21T14:45:45Z</dcterms:created>
  <dcterms:modified xsi:type="dcterms:W3CDTF">2025-01-21T14:45:45Z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2025-01-20T00:00:00Z</vt:filetime>
  </property>
  <property fmtid="{D5CDD505-2E9C-101B-9397-08002B2CF9AE}" pid="3" name="Creator">
    <vt:lpwstr>TeX</vt:lpwstr>
  </property>
  <property fmtid="{D5CDD505-2E9C-101B-9397-08002B2CF9AE}" pid="4" name="LastSaved">
    <vt:filetime>2025-01-21T00:00:00Z</vt:filetime>
  </property>
  <property fmtid="{D5CDD505-2E9C-101B-9397-08002B2CF9AE}" pid="5" name="PTEX.Fullbanner">
    <vt:lpwstr>This is MiKTeX-pdfTeX 4.19.0 (1.40.26)</vt:lpwstr>
  </property>
  <property fmtid="{D5CDD505-2E9C-101B-9397-08002B2CF9AE}" pid="6" name="Producer">
    <vt:lpwstr>MiKTeX pdfTeX-1.40.26</vt:lpwstr>
  </property>
</Properties>
</file>